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87.xml" ContentType="application/vnd.openxmlformats-officedocument.presentationml.tags+xml"/>
  <Override PartName="/ppt/notesSlides/notesSlide1.xml" ContentType="application/vnd.openxmlformats-officedocument.presentationml.notesSlide+xml"/>
  <Override PartName="/ppt/tags/tag88.xml" ContentType="application/vnd.openxmlformats-officedocument.presentationml.tags+xml"/>
  <Override PartName="/ppt/notesSlides/notesSlide2.xml" ContentType="application/vnd.openxmlformats-officedocument.presentationml.notesSlide+xml"/>
  <Override PartName="/ppt/tags/tag89.xml" ContentType="application/vnd.openxmlformats-officedocument.presentationml.tags+xml"/>
  <Override PartName="/ppt/notesSlides/notesSlide3.xml" ContentType="application/vnd.openxmlformats-officedocument.presentationml.notesSlide+xml"/>
  <Override PartName="/ppt/tags/tag90.xml" ContentType="application/vnd.openxmlformats-officedocument.presentationml.tags+xml"/>
  <Override PartName="/ppt/notesSlides/notesSlide4.xml" ContentType="application/vnd.openxmlformats-officedocument.presentationml.notesSlide+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notesSlides/notesSlide6.xml" ContentType="application/vnd.openxmlformats-officedocument.presentationml.notesSlide+xml"/>
  <Override PartName="/ppt/tags/tag93.xml" ContentType="application/vnd.openxmlformats-officedocument.presentationml.tags+xml"/>
  <Override PartName="/ppt/notesSlides/notesSlide7.xml" ContentType="application/vnd.openxmlformats-officedocument.presentationml.notesSlide+xml"/>
  <Override PartName="/ppt/tags/tag94.xml" ContentType="application/vnd.openxmlformats-officedocument.presentationml.tags+xml"/>
  <Override PartName="/ppt/notesSlides/notesSlide8.xml" ContentType="application/vnd.openxmlformats-officedocument.presentationml.notesSlide+xml"/>
  <Override PartName="/ppt/tags/tag95.xml" ContentType="application/vnd.openxmlformats-officedocument.presentationml.tags+xml"/>
  <Override PartName="/ppt/notesSlides/notesSlide9.xml" ContentType="application/vnd.openxmlformats-officedocument.presentationml.notesSlide+xml"/>
  <Override PartName="/ppt/tags/tag96.xml" ContentType="application/vnd.openxmlformats-officedocument.presentationml.tags+xml"/>
  <Override PartName="/ppt/notesSlides/notesSlide10.xml" ContentType="application/vnd.openxmlformats-officedocument.presentationml.notesSlide+xml"/>
  <Override PartName="/ppt/tags/tag97.xml" ContentType="application/vnd.openxmlformats-officedocument.presentationml.tags+xml"/>
  <Override PartName="/ppt/notesSlides/notesSlide11.xml" ContentType="application/vnd.openxmlformats-officedocument.presentationml.notesSlide+xml"/>
  <Override PartName="/ppt/tags/tag98.xml" ContentType="application/vnd.openxmlformats-officedocument.presentationml.tags+xml"/>
  <Override PartName="/ppt/notesSlides/notesSlide12.xml" ContentType="application/vnd.openxmlformats-officedocument.presentationml.notesSlide+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notesSlides/notesSlide14.xml" ContentType="application/vnd.openxmlformats-officedocument.presentationml.notesSlide+xml"/>
  <Override PartName="/ppt/tags/tag101.xml" ContentType="application/vnd.openxmlformats-officedocument.presentationml.tags+xml"/>
  <Override PartName="/ppt/notesSlides/notesSlide15.xml" ContentType="application/vnd.openxmlformats-officedocument.presentationml.notesSlide+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notesSlides/notesSlide17.xml" ContentType="application/vnd.openxmlformats-officedocument.presentationml.notesSlide+xml"/>
  <Override PartName="/ppt/tags/tag104.xml" ContentType="application/vnd.openxmlformats-officedocument.presentationml.tags+xml"/>
  <Override PartName="/ppt/notesSlides/notesSlide18.xml" ContentType="application/vnd.openxmlformats-officedocument.presentationml.notesSlide+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notesSlides/notesSlide20.xml" ContentType="application/vnd.openxmlformats-officedocument.presentationml.notesSlide+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notesSlides/notesSlide22.xml" ContentType="application/vnd.openxmlformats-officedocument.presentationml.notesSlide+xml"/>
  <Override PartName="/ppt/tags/tag109.xml" ContentType="application/vnd.openxmlformats-officedocument.presentationml.tags+xml"/>
  <Override PartName="/ppt/notesSlides/notesSlide23.xml" ContentType="application/vnd.openxmlformats-officedocument.presentationml.notesSlide+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notesSlides/notesSlide25.xml" ContentType="application/vnd.openxmlformats-officedocument.presentationml.notesSlide+xml"/>
  <Override PartName="/ppt/tags/tag112.xml" ContentType="application/vnd.openxmlformats-officedocument.presentationml.tags+xml"/>
  <Override PartName="/ppt/notesSlides/notesSlide26.xml" ContentType="application/vnd.openxmlformats-officedocument.presentationml.notesSlide+xml"/>
  <Override PartName="/ppt/tags/tag113.xml" ContentType="application/vnd.openxmlformats-officedocument.presentationml.tags+xml"/>
  <Override PartName="/ppt/notesSlides/notesSlide27.xml" ContentType="application/vnd.openxmlformats-officedocument.presentationml.notesSlide+xml"/>
  <Override PartName="/ppt/tags/tag114.xml" ContentType="application/vnd.openxmlformats-officedocument.presentationml.tags+xml"/>
  <Override PartName="/ppt/notesSlides/notesSlide28.xml" ContentType="application/vnd.openxmlformats-officedocument.presentationml.notesSlide+xml"/>
  <Override PartName="/ppt/tags/tag115.xml" ContentType="application/vnd.openxmlformats-officedocument.presentationml.tags+xml"/>
  <Override PartName="/ppt/notesSlides/notesSlide29.xml" ContentType="application/vnd.openxmlformats-officedocument.presentationml.notesSlide+xml"/>
  <Override PartName="/ppt/tags/tag116.xml" ContentType="application/vnd.openxmlformats-officedocument.presentationml.tags+xml"/>
  <Override PartName="/ppt/notesSlides/notesSlide30.xml" ContentType="application/vnd.openxmlformats-officedocument.presentationml.notesSlide+xml"/>
  <Override PartName="/ppt/tags/tag117.xml" ContentType="application/vnd.openxmlformats-officedocument.presentationml.tags+xml"/>
  <Override PartName="/ppt/notesSlides/notesSlide31.xml" ContentType="application/vnd.openxmlformats-officedocument.presentationml.notesSlide+xml"/>
  <Override PartName="/ppt/tags/tag118.xml" ContentType="application/vnd.openxmlformats-officedocument.presentationml.tags+xml"/>
  <Override PartName="/ppt/notesSlides/notesSlide32.xml" ContentType="application/vnd.openxmlformats-officedocument.presentationml.notesSlide+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notesSlides/notesSlide34.xml" ContentType="application/vnd.openxmlformats-officedocument.presentationml.notesSlide+xml"/>
  <Override PartName="/ppt/tags/tag121.xml" ContentType="application/vnd.openxmlformats-officedocument.presentationml.tags+xml"/>
  <Override PartName="/ppt/notesSlides/notesSlide35.xml" ContentType="application/vnd.openxmlformats-officedocument.presentationml.notesSlide+xml"/>
  <Override PartName="/ppt/tags/tag122.xml" ContentType="application/vnd.openxmlformats-officedocument.presentationml.tags+xml"/>
  <Override PartName="/ppt/notesSlides/notesSlide36.xml" ContentType="application/vnd.openxmlformats-officedocument.presentationml.notesSlide+xml"/>
  <Override PartName="/ppt/tags/tag123.xml" ContentType="application/vnd.openxmlformats-officedocument.presentationml.tags+xml"/>
  <Override PartName="/ppt/notesSlides/notesSlide37.xml" ContentType="application/vnd.openxmlformats-officedocument.presentationml.notesSlide+xml"/>
  <Override PartName="/ppt/tags/tag124.xml" ContentType="application/vnd.openxmlformats-officedocument.presentationml.tags+xml"/>
  <Override PartName="/ppt/notesSlides/notesSlide38.xml" ContentType="application/vnd.openxmlformats-officedocument.presentationml.notesSlide+xml"/>
  <Override PartName="/ppt/tags/tag125.xml" ContentType="application/vnd.openxmlformats-officedocument.presentationml.tags+xml"/>
  <Override PartName="/ppt/notesSlides/notesSlide39.xml" ContentType="application/vnd.openxmlformats-officedocument.presentationml.notesSlide+xml"/>
  <Override PartName="/ppt/tags/tag126.xml" ContentType="application/vnd.openxmlformats-officedocument.presentationml.tags+xml"/>
  <Override PartName="/ppt/notesSlides/notesSlide40.xml" ContentType="application/vnd.openxmlformats-officedocument.presentationml.notesSlide+xml"/>
  <Override PartName="/ppt/tags/tag127.xml" ContentType="application/vnd.openxmlformats-officedocument.presentationml.tags+xml"/>
  <Override PartName="/ppt/notesSlides/notesSlide41.xml" ContentType="application/vnd.openxmlformats-officedocument.presentationml.notesSlide+xml"/>
  <Override PartName="/ppt/tags/tag128.xml" ContentType="application/vnd.openxmlformats-officedocument.presentationml.tags+xml"/>
  <Override PartName="/ppt/notesSlides/notesSlide42.xml" ContentType="application/vnd.openxmlformats-officedocument.presentationml.notesSlide+xml"/>
  <Override PartName="/ppt/tags/tag129.xml" ContentType="application/vnd.openxmlformats-officedocument.presentationml.tags+xml"/>
  <Override PartName="/ppt/notesSlides/notesSlide43.xml" ContentType="application/vnd.openxmlformats-officedocument.presentationml.notesSlide+xml"/>
  <Override PartName="/ppt/tags/tag130.xml" ContentType="application/vnd.openxmlformats-officedocument.presentationml.tags+xml"/>
  <Override PartName="/ppt/notesSlides/notesSlide44.xml" ContentType="application/vnd.openxmlformats-officedocument.presentationml.notesSlide+xml"/>
  <Override PartName="/ppt/tags/tag131.xml" ContentType="application/vnd.openxmlformats-officedocument.presentationml.tags+xml"/>
  <Override PartName="/ppt/notesSlides/notesSlide45.xml" ContentType="application/vnd.openxmlformats-officedocument.presentationml.notesSlide+xml"/>
  <Override PartName="/ppt/tags/tag132.xml" ContentType="application/vnd.openxmlformats-officedocument.presentationml.tags+xml"/>
  <Override PartName="/ppt/notesSlides/notesSlide46.xml" ContentType="application/vnd.openxmlformats-officedocument.presentationml.notesSlide+xml"/>
  <Override PartName="/ppt/tags/tag133.xml" ContentType="application/vnd.openxmlformats-officedocument.presentationml.tags+xml"/>
  <Override PartName="/ppt/notesSlides/notesSlide47.xml" ContentType="application/vnd.openxmlformats-officedocument.presentationml.notesSlide+xml"/>
  <Override PartName="/ppt/tags/tag134.xml" ContentType="application/vnd.openxmlformats-officedocument.presentationml.tags+xml"/>
  <Override PartName="/ppt/notesSlides/notesSlide48.xml" ContentType="application/vnd.openxmlformats-officedocument.presentationml.notesSlide+xml"/>
  <Override PartName="/ppt/tags/tag135.xml" ContentType="application/vnd.openxmlformats-officedocument.presentationml.tags+xml"/>
  <Override PartName="/ppt/notesSlides/notesSlide49.xml" ContentType="application/vnd.openxmlformats-officedocument.presentationml.notesSlide+xml"/>
  <Override PartName="/ppt/tags/tag136.xml" ContentType="application/vnd.openxmlformats-officedocument.presentationml.tags+xml"/>
  <Override PartName="/ppt/notesSlides/notesSlide50.xml" ContentType="application/vnd.openxmlformats-officedocument.presentationml.notesSlide+xml"/>
  <Override PartName="/ppt/tags/tag137.xml" ContentType="application/vnd.openxmlformats-officedocument.presentationml.tags+xml"/>
  <Override PartName="/ppt/notesSlides/notesSlide51.xml" ContentType="application/vnd.openxmlformats-officedocument.presentationml.notesSlide+xml"/>
  <Override PartName="/ppt/tags/tag138.xml" ContentType="application/vnd.openxmlformats-officedocument.presentationml.tags+xml"/>
  <Override PartName="/ppt/notesSlides/notesSlide52.xml" ContentType="application/vnd.openxmlformats-officedocument.presentationml.notesSlide+xml"/>
  <Override PartName="/ppt/tags/tag139.xml" ContentType="application/vnd.openxmlformats-officedocument.presentationml.tags+xml"/>
  <Override PartName="/ppt/notesSlides/notesSlide53.xml" ContentType="application/vnd.openxmlformats-officedocument.presentationml.notesSlide+xml"/>
  <Override PartName="/ppt/tags/tag140.xml" ContentType="application/vnd.openxmlformats-officedocument.presentationml.tags+xml"/>
  <Override PartName="/ppt/notesSlides/notesSlide54.xml" ContentType="application/vnd.openxmlformats-officedocument.presentationml.notesSlide+xml"/>
  <Override PartName="/ppt/tags/tag141.xml" ContentType="application/vnd.openxmlformats-officedocument.presentationml.tags+xml"/>
  <Override PartName="/ppt/notesSlides/notesSlide55.xml" ContentType="application/vnd.openxmlformats-officedocument.presentationml.notesSlide+xml"/>
  <Override PartName="/ppt/tags/tag142.xml" ContentType="application/vnd.openxmlformats-officedocument.presentationml.tags+xml"/>
  <Override PartName="/ppt/notesSlides/notesSlide56.xml" ContentType="application/vnd.openxmlformats-officedocument.presentationml.notesSlide+xml"/>
  <Override PartName="/ppt/tags/tag143.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 id="2147483953" r:id="rId2"/>
  </p:sldMasterIdLst>
  <p:notesMasterIdLst>
    <p:notesMasterId r:id="rId60"/>
  </p:notesMasterIdLst>
  <p:handoutMasterIdLst>
    <p:handoutMasterId r:id="rId61"/>
  </p:handoutMasterIdLst>
  <p:sldIdLst>
    <p:sldId id="257" r:id="rId3"/>
    <p:sldId id="292" r:id="rId4"/>
    <p:sldId id="289" r:id="rId5"/>
    <p:sldId id="316" r:id="rId6"/>
    <p:sldId id="477" r:id="rId7"/>
    <p:sldId id="501" r:id="rId8"/>
    <p:sldId id="482" r:id="rId9"/>
    <p:sldId id="484" r:id="rId10"/>
    <p:sldId id="295" r:id="rId11"/>
    <p:sldId id="259" r:id="rId12"/>
    <p:sldId id="589" r:id="rId13"/>
    <p:sldId id="521" r:id="rId14"/>
    <p:sldId id="522" r:id="rId15"/>
    <p:sldId id="523" r:id="rId16"/>
    <p:sldId id="563" r:id="rId17"/>
    <p:sldId id="524" r:id="rId18"/>
    <p:sldId id="547" r:id="rId19"/>
    <p:sldId id="549" r:id="rId20"/>
    <p:sldId id="548" r:id="rId21"/>
    <p:sldId id="562" r:id="rId22"/>
    <p:sldId id="550" r:id="rId23"/>
    <p:sldId id="556" r:id="rId24"/>
    <p:sldId id="490" r:id="rId25"/>
    <p:sldId id="532" r:id="rId26"/>
    <p:sldId id="555" r:id="rId27"/>
    <p:sldId id="553" r:id="rId28"/>
    <p:sldId id="554" r:id="rId29"/>
    <p:sldId id="565" r:id="rId30"/>
    <p:sldId id="564" r:id="rId31"/>
    <p:sldId id="582" r:id="rId32"/>
    <p:sldId id="531" r:id="rId33"/>
    <p:sldId id="558" r:id="rId34"/>
    <p:sldId id="561" r:id="rId35"/>
    <p:sldId id="559" r:id="rId36"/>
    <p:sldId id="560" r:id="rId37"/>
    <p:sldId id="485" r:id="rId38"/>
    <p:sldId id="583" r:id="rId39"/>
    <p:sldId id="570" r:id="rId40"/>
    <p:sldId id="585" r:id="rId41"/>
    <p:sldId id="306" r:id="rId42"/>
    <p:sldId id="302" r:id="rId43"/>
    <p:sldId id="305" r:id="rId44"/>
    <p:sldId id="293" r:id="rId45"/>
    <p:sldId id="294" r:id="rId46"/>
    <p:sldId id="299" r:id="rId47"/>
    <p:sldId id="473" r:id="rId48"/>
    <p:sldId id="471" r:id="rId49"/>
    <p:sldId id="580" r:id="rId50"/>
    <p:sldId id="315" r:id="rId51"/>
    <p:sldId id="590" r:id="rId52"/>
    <p:sldId id="591" r:id="rId53"/>
    <p:sldId id="593" r:id="rId54"/>
    <p:sldId id="586" r:id="rId55"/>
    <p:sldId id="587" r:id="rId56"/>
    <p:sldId id="594" r:id="rId57"/>
    <p:sldId id="588" r:id="rId58"/>
    <p:sldId id="595" r:id="rId59"/>
  </p:sldIdLst>
  <p:sldSz cx="12192000" cy="6858000"/>
  <p:notesSz cx="7315200" cy="9601200"/>
  <p:custDataLst>
    <p:tags r:id="rId62"/>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Design Principles and Patterns for Data Pipelines" id="{4A116EAD-7C56-4F84-AAAD-CDB94B553179}">
          <p14:sldIdLst>
            <p14:sldId id="257"/>
          </p14:sldIdLst>
        </p14:section>
        <p14:section name="Introduction" id="{6328BC01-2A3B-4DCF-A696-28DCEB8C69A5}">
          <p14:sldIdLst>
            <p14:sldId id="292"/>
            <p14:sldId id="289"/>
            <p14:sldId id="316"/>
          </p14:sldIdLst>
        </p14:section>
        <p14:section name="AWS Well-Architected Framework and Lenses" id="{D0C8E36D-FD6D-4827-AAB3-E507AE904E81}">
          <p14:sldIdLst>
            <p14:sldId id="477"/>
            <p14:sldId id="501"/>
            <p14:sldId id="482"/>
            <p14:sldId id="484"/>
            <p14:sldId id="295"/>
          </p14:sldIdLst>
        </p14:section>
        <p14:section name="The evolution of data architectures" id="{EA3BF410-4E3E-43F3-99BB-5C1E069E3016}">
          <p14:sldIdLst>
            <p14:sldId id="259"/>
            <p14:sldId id="589"/>
            <p14:sldId id="521"/>
            <p14:sldId id="522"/>
            <p14:sldId id="523"/>
            <p14:sldId id="563"/>
          </p14:sldIdLst>
        </p14:section>
        <p14:section name="Modern data architecture on AWS" id="{896A3246-02C3-47A1-93FD-FDF198D1ADA6}">
          <p14:sldIdLst>
            <p14:sldId id="524"/>
            <p14:sldId id="547"/>
            <p14:sldId id="549"/>
            <p14:sldId id="548"/>
            <p14:sldId id="562"/>
          </p14:sldIdLst>
        </p14:section>
        <p14:section name="Modern data architecture pipeline: Ingestion and storage" id="{56C80EC9-3FBD-4D6A-8F1A-17356D6A6C2A}">
          <p14:sldIdLst>
            <p14:sldId id="550"/>
            <p14:sldId id="556"/>
            <p14:sldId id="490"/>
            <p14:sldId id="532"/>
            <p14:sldId id="555"/>
            <p14:sldId id="553"/>
            <p14:sldId id="554"/>
            <p14:sldId id="565"/>
          </p14:sldIdLst>
        </p14:section>
        <p14:section name="Modern data architecture pipeline: Processing and consumption" id="{24ACA5FC-A92B-4588-BD82-9454EDFCB144}">
          <p14:sldIdLst>
            <p14:sldId id="564"/>
            <p14:sldId id="582"/>
            <p14:sldId id="531"/>
            <p14:sldId id="558"/>
            <p14:sldId id="561"/>
            <p14:sldId id="559"/>
            <p14:sldId id="560"/>
            <p14:sldId id="485"/>
          </p14:sldIdLst>
        </p14:section>
        <p14:section name="Streaming analytics pipeline" id="{6243DECC-4C82-41ED-A442-F3FD641673DC}">
          <p14:sldIdLst>
            <p14:sldId id="583"/>
            <p14:sldId id="570"/>
            <p14:sldId id="585"/>
          </p14:sldIdLst>
        </p14:section>
        <p14:section name="Lab: Querying Data by Using Athena" id="{E4826190-26FA-43BF-98A8-0CA01159A985}">
          <p14:sldIdLst>
            <p14:sldId id="306"/>
            <p14:sldId id="302"/>
            <p14:sldId id="305"/>
          </p14:sldIdLst>
        </p14:section>
        <p14:section name="Module wrap-up" id="{F88AC3D2-1F3F-4D5B-8564-3F5E8F1CBEE4}">
          <p14:sldIdLst>
            <p14:sldId id="293"/>
            <p14:sldId id="294"/>
            <p14:sldId id="299"/>
            <p14:sldId id="473"/>
            <p14:sldId id="471"/>
            <p14:sldId id="580"/>
            <p14:sldId id="315"/>
          </p14:sldIdLst>
        </p14:section>
        <p14:section name="M04 Source Graphics" id="{43DF5A7F-E59B-4EC9-8322-1D70561C2051}">
          <p14:sldIdLst>
            <p14:sldId id="590"/>
            <p14:sldId id="591"/>
            <p14:sldId id="593"/>
            <p14:sldId id="586"/>
            <p14:sldId id="587"/>
            <p14:sldId id="594"/>
            <p14:sldId id="588"/>
            <p14:sldId id="5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104" clrIdx="0">
    <p:extLst>
      <p:ext uri="{19B8F6BF-5375-455C-9EA6-DF929625EA0E}">
        <p15:presenceInfo xmlns:p15="http://schemas.microsoft.com/office/powerpoint/2012/main" userId="S-1-5-21-1407069837-2091007605-538272213-31813507" providerId="AD"/>
      </p:ext>
    </p:extLst>
  </p:cmAuthor>
  <p:cmAuthor id="2" name="Author" initials="A" lastIdx="25" clrIdx="1"/>
  <p:cmAuthor id="3" name="Raymond, Patty" initials="RP" lastIdx="123" clrIdx="2">
    <p:extLst>
      <p:ext uri="{19B8F6BF-5375-455C-9EA6-DF929625EA0E}">
        <p15:presenceInfo xmlns:p15="http://schemas.microsoft.com/office/powerpoint/2012/main" userId="S-1-5-21-1407069837-2091007605-538272213-29355854" providerId="AD"/>
      </p:ext>
    </p:extLst>
  </p:cmAuthor>
  <p:cmAuthor id="4" name="Daswani, Monisha" initials="DM" lastIdx="35" clrIdx="3">
    <p:extLst>
      <p:ext uri="{19B8F6BF-5375-455C-9EA6-DF929625EA0E}">
        <p15:presenceInfo xmlns:p15="http://schemas.microsoft.com/office/powerpoint/2012/main" userId="S-1-5-21-1407069837-2091007605-538272213-417581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B25"/>
    <a:srgbClr val="7646D2"/>
    <a:srgbClr val="4155D8"/>
    <a:srgbClr val="0A6553"/>
    <a:srgbClr val="693C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4" autoAdjust="0"/>
    <p:restoredTop sz="70218" autoAdjust="0"/>
  </p:normalViewPr>
  <p:slideViewPr>
    <p:cSldViewPr snapToGrid="0">
      <p:cViewPr varScale="1">
        <p:scale>
          <a:sx n="87" d="100"/>
          <a:sy n="87" d="100"/>
        </p:scale>
        <p:origin x="1824" y="77"/>
      </p:cViewPr>
      <p:guideLst/>
    </p:cSldViewPr>
  </p:slideViewPr>
  <p:outlineViewPr>
    <p:cViewPr>
      <p:scale>
        <a:sx n="33" d="100"/>
        <a:sy n="33" d="100"/>
      </p:scale>
      <p:origin x="0" y="-477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Lst>
  </p:outlineViewPr>
  <p:notesTextViewPr>
    <p:cViewPr>
      <p:scale>
        <a:sx n="125" d="100"/>
        <a:sy n="125" d="100"/>
      </p:scale>
      <p:origin x="0" y="0"/>
    </p:cViewPr>
  </p:notesTextViewPr>
  <p:sorterViewPr>
    <p:cViewPr>
      <p:scale>
        <a:sx n="100" d="100"/>
        <a:sy n="100" d="100"/>
      </p:scale>
      <p:origin x="0" y="-12558"/>
    </p:cViewPr>
  </p:sorterViewPr>
  <p:notesViewPr>
    <p:cSldViewPr snapToGrid="0">
      <p:cViewPr varScale="1">
        <p:scale>
          <a:sx n="50" d="100"/>
          <a:sy n="50" d="100"/>
        </p:scale>
        <p:origin x="2636"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 Type="http://schemas.openxmlformats.org/officeDocument/2006/relationships/slide" Target="slides/slide5.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5C0DCE-8E6D-409F-ADF7-B23A58BDDDE2}"/>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3EE1D8-88CB-4017-B259-5F2C2DA26576}"/>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ACCD8244-46F0-4FB3-8564-905984592E24}" type="datetimeFigureOut">
              <a:rPr lang="en-US" smtClean="0"/>
              <a:t>10/28/2022</a:t>
            </a:fld>
            <a:endParaRPr lang="en-US" dirty="0"/>
          </a:p>
        </p:txBody>
      </p:sp>
      <p:sp>
        <p:nvSpPr>
          <p:cNvPr id="4" name="Footer Placeholder 3">
            <a:extLst>
              <a:ext uri="{FF2B5EF4-FFF2-40B4-BE49-F238E27FC236}">
                <a16:creationId xmlns:a16="http://schemas.microsoft.com/office/drawing/2014/main" id="{AC75A3C6-E85B-4874-9571-398B2FE9F51A}"/>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3F8B8-E2CC-4681-B866-5F162DA163F4}"/>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4FFA774D-5A5A-4259-85E8-FA6E4DCA414B}" type="slidenum">
              <a:rPr lang="en-US" smtClean="0"/>
              <a:t>‹#›</a:t>
            </a:fld>
            <a:endParaRPr lang="en-US" dirty="0"/>
          </a:p>
        </p:txBody>
      </p:sp>
    </p:spTree>
    <p:extLst>
      <p:ext uri="{BB962C8B-B14F-4D97-AF65-F5344CB8AC3E}">
        <p14:creationId xmlns:p14="http://schemas.microsoft.com/office/powerpoint/2010/main" val="3550331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86749" tIns="43375" rIns="86749" bIns="43375" rtlCol="0" anchor="ctr"/>
          <a:lstStyle/>
          <a:p>
            <a:endParaRPr lang="en-US" dirty="0"/>
          </a:p>
        </p:txBody>
      </p:sp>
      <p:sp>
        <p:nvSpPr>
          <p:cNvPr id="5" name="Notes Placeholder 4"/>
          <p:cNvSpPr>
            <a:spLocks noGrp="1"/>
          </p:cNvSpPr>
          <p:nvPr>
            <p:ph type="body" sz="quarter" idx="3"/>
          </p:nvPr>
        </p:nvSpPr>
        <p:spPr>
          <a:xfrm>
            <a:off x="732118" y="4620275"/>
            <a:ext cx="5850965" cy="3780775"/>
          </a:xfrm>
          <a:prstGeom prst="rect">
            <a:avLst/>
          </a:prstGeom>
        </p:spPr>
        <p:txBody>
          <a:bodyPr vert="horz" lIns="86749" tIns="43375" rIns="86749" bIns="4337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721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F90BEC40-29A9-4305-9B2E-552C183CDD01}"/>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1</a:t>
            </a:fld>
            <a:r>
              <a:rPr lang="en-US" b="1" dirty="0"/>
              <a:t> </a:t>
            </a:r>
          </a:p>
          <a:p>
            <a:r>
              <a:rPr lang="en-US" b="1" dirty="0"/>
              <a:t>|Instructor notes</a:t>
            </a:r>
          </a:p>
          <a:p>
            <a:pPr lvl="0"/>
            <a:r>
              <a:rPr lang="en-US" dirty="0"/>
              <a:t>|This module introduces the AWS Well-Architected Framework and its Data Analytics Lens. You might find it helpful to review the Well-Architected documentation when preparing for the course and to keep the web-based resource open while going through this module. Links for the Well-Architected resources are provided in the Content Resources section of the online course.</a:t>
            </a:r>
          </a:p>
          <a:p>
            <a:pPr lvl="0"/>
            <a:r>
              <a:rPr lang="en-US" dirty="0"/>
              <a:t>|The modern data architecture diagrams and content are derived from materials in the Well-Architected Framework as well as the whitepaper titled </a:t>
            </a:r>
            <a:r>
              <a:rPr lang="en-US" i="1" dirty="0"/>
              <a:t>Derive Insights from AWS Modern Data</a:t>
            </a:r>
            <a:r>
              <a:rPr lang="en-US" dirty="0"/>
              <a:t>. A blog post also discusses the concepts. In some references, you might still see this architecture referred to as the "Lake House," which reflects the data lake and movement in, out, and around the lake to other purpose-built data stores.</a:t>
            </a:r>
          </a:p>
          <a:p>
            <a:pPr lvl="0"/>
            <a:r>
              <a:rPr lang="en-US" dirty="0"/>
              <a:t>|The diagrams in this module touch on some AWS services briefly. The intent is to set initial recognition of concepts that will be built upon in modules that are focused on individual pipeline layers. One goal of this module is to get students familiar with using the Well-Architected resources to find and follow best practices. Many of the best practices that are outlined are extensible beyond AWS services and provide good checklists of how to think about designing architectures for the cloud. A secondary goal is to highlight how the concepts presented in modules 2 and 3 are reflected in the design choices that you make when actually building infrastructure.</a:t>
            </a:r>
          </a:p>
          <a:p>
            <a:pPr lvl="0"/>
            <a:r>
              <a:rPr lang="en-US" dirty="0"/>
              <a:t>|The reference architectures in the </a:t>
            </a:r>
            <a:r>
              <a:rPr lang="en-US" i="1" dirty="0"/>
              <a:t>Data Analytics Lens: AWS Well-Architected Framework</a:t>
            </a:r>
            <a:r>
              <a:rPr lang="en-US" dirty="0"/>
              <a:t> resource provide the source for the diagrams in this module. However, the slides have been simplified or separated into layers to help reduce the overhead of reviewing the diagrams in the lens resource.</a:t>
            </a:r>
          </a:p>
          <a:p>
            <a:r>
              <a:rPr lang="en-US" dirty="0"/>
              <a:t>|</a:t>
            </a:r>
          </a:p>
          <a:p>
            <a:r>
              <a:rPr lang="en-US" b="1" dirty="0"/>
              <a:t>|Student notes</a:t>
            </a:r>
          </a:p>
          <a:p>
            <a:r>
              <a:rPr lang="en-US" dirty="0"/>
              <a:t>Welcome to the Design Principles and Patterns for Data Pipelines module. This module focuses on design principles and patterns for data pipelines.</a:t>
            </a:r>
          </a:p>
        </p:txBody>
      </p:sp>
    </p:spTree>
    <p:extLst>
      <p:ext uri="{BB962C8B-B14F-4D97-AF65-F5344CB8AC3E}">
        <p14:creationId xmlns:p14="http://schemas.microsoft.com/office/powerpoint/2010/main" val="154241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69872C22-B0F6-4C72-A5BC-1FC68403597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10</a:t>
            </a:fld>
            <a:r>
              <a:rPr lang="en-US" b="1" dirty="0"/>
              <a:t> </a:t>
            </a:r>
          </a:p>
          <a:p>
            <a:r>
              <a:rPr lang="en-US" b="1" dirty="0"/>
              <a:t>|Instructor notes</a:t>
            </a:r>
          </a:p>
          <a:p>
            <a:r>
              <a:rPr lang="en-US" dirty="0"/>
              <a:t>|</a:t>
            </a:r>
          </a:p>
          <a:p>
            <a:r>
              <a:rPr lang="en-US" b="1" dirty="0"/>
              <a:t>|Student notes</a:t>
            </a:r>
          </a:p>
          <a:p>
            <a:r>
              <a:rPr lang="en-US" dirty="0"/>
              <a:t>This section describes the evolution of data stores from 1970 to present day.</a:t>
            </a:r>
          </a:p>
        </p:txBody>
      </p:sp>
    </p:spTree>
    <p:extLst>
      <p:ext uri="{BB962C8B-B14F-4D97-AF65-F5344CB8AC3E}">
        <p14:creationId xmlns:p14="http://schemas.microsoft.com/office/powerpoint/2010/main" val="188625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609325"/>
          </a:xfrm>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|You can spend more or less time on this information depending on the knowledge level and technical background of students. For students who have experienced pre-internet applications, you might ask for examples of what they remember about the challenges of those earlier days of computing.</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Application architectures have changed quite a bit in recent decades. Originally, companies would use on-premises mainframes to handle their critical applications. These mainframes combined all aspects of an application—compute and storage—and ran for years without interruption.</a:t>
            </a:r>
          </a:p>
          <a:p>
            <a:endParaRPr lang="en-US" dirty="0"/>
          </a:p>
          <a:p>
            <a:r>
              <a:rPr lang="en-US" dirty="0"/>
              <a:t>Applications then were split into pieces using a client-server architecture. The server would respond to requests from various clients, which allowed for more distributed systems. The clients and servers could be on the same computer, but the separation allowed for more scalable systems when needed. Clients and servers could be split up so they would not compete for resources.</a:t>
            </a:r>
          </a:p>
          <a:p>
            <a:endParaRPr lang="en-US" dirty="0"/>
          </a:p>
          <a:p>
            <a:r>
              <a:rPr lang="en-US" dirty="0"/>
              <a:t>With the rise of the internet, the three-tier architecture became prominent. Applications were split into groups by function: a presentation tier served as the user interface, an application tier handled the business logic and processing, and a data tier provided long-term, persistent storage. Again this increased the scalability of applications because each tier could be scaled independently.</a:t>
            </a:r>
          </a:p>
          <a:p>
            <a:endParaRPr lang="en-US" dirty="0"/>
          </a:p>
          <a:p>
            <a:r>
              <a:rPr lang="en-US" dirty="0"/>
              <a:t>Each of these moves focused on splitting up your application to improve scaling and resiliency. The most recent architectural trend, which aligns well to cloud best practices, is to move to microservices. With microservices, you split your application into different services based on functionality. For example, rather than having one application that handles both your inventory data and order history data, you might split those into two separate services that are focused on their domain. This split allows the two services to scale independently and provides more agility between development teams.</a:t>
            </a:r>
          </a:p>
        </p:txBody>
      </p:sp>
    </p:spTree>
    <p:extLst>
      <p:ext uri="{BB962C8B-B14F-4D97-AF65-F5344CB8AC3E}">
        <p14:creationId xmlns:p14="http://schemas.microsoft.com/office/powerpoint/2010/main" val="271460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6"/>
            <a:ext cx="5850965" cy="3240088"/>
          </a:xfrm>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|The callouts are animated so that each problem description appears on click and the green callout follows after .5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|Student notes</a:t>
            </a:r>
          </a:p>
          <a:p>
            <a:r>
              <a:rPr lang="en-US" sz="1200" b="0" i="0" kern="1200" dirty="0">
                <a:solidFill>
                  <a:schemeClr val="tx1"/>
                </a:solidFill>
                <a:effectLst/>
                <a:latin typeface="+mn-lt"/>
                <a:ea typeface="+mn-ea"/>
                <a:cs typeface="+mn-cs"/>
              </a:rPr>
              <a:t>Parallel to the evolution of application architecture is the evolution of how we store and access data. This evolution is worth a quick review to provide context to the tools and best practices that apply to modern data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Relational databases replaced hierarchical ones, which had limited abilities to define relationships among data. Relational databases have been around since 1970 and continue to be the workhorse of many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internet era took off, organizations started to get more varied types of data, which they wanted to be able to analyze. This new variety of data was less structured and needed less rigid rules. This led to the development of nonrelational databases in the late 90s.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 growth of big data and artificial intelligence and machine learning (AI/ML) applications, organizations realized that they wanted to collect as much data as possible for potential use, without the rigors of transforming it into a formal structure. Organizations wanted to simplify collection and querying of data in its most raw form. With a data lake, raw data could be loaded into the data store, where it could be held for a variety of use cases.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Cloud computing gave organizations the freedom to scale data stores up and down based on actual usage. Coupled with a move toward microservices, the flexibility of the cloud made it attractive to connect different application components to different databases, rather than relying on a single multipurpose one. Purpose-built data stores emerged to let developers optimize the storage that is connected to a component to match the data type and processing of that component. For example, developers might use a ledger database for financial transactions.</a:t>
            </a:r>
            <a:endParaRPr lang="en-US" dirty="0"/>
          </a:p>
        </p:txBody>
      </p:sp>
    </p:spTree>
    <p:extLst>
      <p:ext uri="{BB962C8B-B14F-4D97-AF65-F5344CB8AC3E}">
        <p14:creationId xmlns:p14="http://schemas.microsoft.com/office/powerpoint/2010/main" val="862283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075925"/>
          </a:xfrm>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 The animation on this slide works the same as the prior one. The callouts are animated so that each problem description appears on click and the green callout follows after .5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|It might be worth pointing out to students that the AWS Lambda service and Lambda functions are not related to the lambda architecture which is a standard in big data processing. </a:t>
            </a:r>
          </a:p>
          <a:p>
            <a:r>
              <a:rPr lang="en-US" b="0" dirty="0">
                <a:solidFill>
                  <a:srgbClr val="000000"/>
                </a:solidFill>
                <a:latin typeface="Calibri" panose="020F0502020204030204" pitchFamily="34" charset="0"/>
              </a:rPr>
              <a:t>|</a:t>
            </a:r>
            <a:r>
              <a:rPr lang="en-US" sz="1200" b="0" i="0" kern="1200" dirty="0">
                <a:solidFill>
                  <a:schemeClr val="tx1"/>
                </a:solidFill>
                <a:effectLst/>
                <a:latin typeface="+mn-lt"/>
                <a:ea typeface="+mn-ea"/>
                <a:cs typeface="+mn-cs"/>
              </a:rPr>
              <a:t>This course doesn't cover the lambda architecture as its own topic. However, if it fits with your curriculum, the book </a:t>
            </a:r>
            <a:r>
              <a:rPr lang="en-US" sz="1200" b="0" i="1" kern="1200" dirty="0">
                <a:solidFill>
                  <a:schemeClr val="tx1"/>
                </a:solidFill>
                <a:effectLst/>
                <a:latin typeface="+mn-lt"/>
                <a:ea typeface="+mn-ea"/>
                <a:cs typeface="+mn-cs"/>
              </a:rPr>
              <a:t>Big Data: Principles and Best Practices of Scalable Realtime Data Systems</a:t>
            </a:r>
            <a:r>
              <a:rPr lang="en-US" sz="1200" b="0" i="0" kern="1200" dirty="0">
                <a:solidFill>
                  <a:schemeClr val="tx1"/>
                </a:solidFill>
                <a:effectLst/>
                <a:latin typeface="+mn-lt"/>
                <a:ea typeface="+mn-ea"/>
                <a:cs typeface="+mn-cs"/>
              </a:rPr>
              <a:t> by Nathan </a:t>
            </a:r>
            <a:r>
              <a:rPr lang="en-US" sz="1200" b="0" i="0" kern="1200" dirty="0" err="1">
                <a:solidFill>
                  <a:schemeClr val="tx1"/>
                </a:solidFill>
                <a:effectLst/>
                <a:latin typeface="+mn-lt"/>
                <a:ea typeface="+mn-ea"/>
                <a:cs typeface="+mn-cs"/>
              </a:rPr>
              <a:t>Marz</a:t>
            </a:r>
            <a:r>
              <a:rPr lang="en-US" sz="1200" b="0" i="0" kern="1200" dirty="0">
                <a:solidFill>
                  <a:schemeClr val="tx1"/>
                </a:solidFill>
                <a:effectLst/>
                <a:latin typeface="+mn-lt"/>
                <a:ea typeface="+mn-ea"/>
                <a:cs typeface="+mn-cs"/>
              </a:rPr>
              <a:t> and James Warren covers it in great detail.</a:t>
            </a:r>
            <a:endParaRPr lang="en-US" b="0" dirty="0">
              <a:solidFill>
                <a:srgbClr val="000000"/>
              </a:solidFill>
              <a:latin typeface="Calibri" panose="020F0502020204030204" pitchFamily="34" charset="0"/>
            </a:endParaRPr>
          </a:p>
          <a:p>
            <a:r>
              <a:rPr lang="en-US" b="0" dirty="0">
                <a:solidFill>
                  <a:srgbClr val="000000"/>
                </a:solidFill>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|Student notes</a:t>
            </a:r>
          </a:p>
          <a:p>
            <a:r>
              <a:rPr lang="en-US" sz="1200" b="0" i="0" kern="1200" dirty="0">
                <a:solidFill>
                  <a:schemeClr val="tx1"/>
                </a:solidFill>
                <a:effectLst/>
                <a:latin typeface="+mn-lt"/>
                <a:ea typeface="+mn-ea"/>
                <a:cs typeface="+mn-cs"/>
              </a:rPr>
              <a:t>While data stores were evolving to handle different types of data, data architectures were also evolving to handle a continued increase in volume and velocity.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1980s, data warehouses evolved as a way to separate operational reporting, which requires read-heavy querying across a full dataset, from the application's transactional database, which is focused on fast reads and writes in a much smaller set of records. Data warehouses are still relational databases, but they have been optimized for reporting and analytics. Online analytical processing (OLAP) databases are optimized for reporting whereas online transaction processing (OLTP) databases are designed for transactions, such as creating an order or making an ATM withdrawal. The extract, transform, and load (ETL) process was introduced to extract data from OLTP databases, transform it, and then load it into the data warehouse.</a:t>
            </a:r>
            <a:endParaRPr lang="en-US" dirty="0"/>
          </a:p>
          <a:p>
            <a:endParaRPr lang="en-US" dirty="0"/>
          </a:p>
          <a:p>
            <a:r>
              <a:rPr lang="en-US" sz="1200" b="0" i="0" kern="1200" dirty="0">
                <a:solidFill>
                  <a:schemeClr val="tx1"/>
                </a:solidFill>
                <a:effectLst/>
                <a:latin typeface="+mn-lt"/>
                <a:ea typeface="+mn-ea"/>
                <a:cs typeface="+mn-cs"/>
              </a:rPr>
              <a:t>As noted earlier, the rise of the internet brought new data to be collected and analyzed. Even with a data warehouse dedicated to analysis, keeping up with the volume and velocity of incoming data created database bottlenecks. Administrators could scale vertically—that is, increase the size and speed of the database—but there wasn’t an easy way to scale horizontally—that is, to distribute the load across multiple databases. Big data systems or frameworks addressed this shortcoming in the 2000s. Big data frameworks were designed to distribute data across multiple nodes and handle any failures automatically. These frameworks also allowed the big data systems to handle many ETL transformations, which helped to increase the speed with which analysis could be done.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 was still mostly done by batching at some scheduled interval. Batch processing created a lag between the arrival of new data and its being included in analytics results. The continually increasing volume and velocity of new data meant that the time between batches created an increasingly large gap in the timeliness of data being processed. The volume and velocity also prevented more real-time analysis and decisions. As noted earlier, data has its greatest value when it can be analyzed as close as possible to when it was created. But as you also learned, the most valuable, predictive insights are more difficult to derive. To find a balance between value and complexity, Nathan Marz proposed the lambda architecture—an approach which combines the use of batch processing with stream processing to support close-to-real-time insights. This approach has become a standard way to process big data.</a:t>
            </a:r>
            <a:endParaRPr lang="en-US" dirty="0"/>
          </a:p>
        </p:txBody>
      </p:sp>
    </p:spTree>
    <p:extLst>
      <p:ext uri="{BB962C8B-B14F-4D97-AF65-F5344CB8AC3E}">
        <p14:creationId xmlns:p14="http://schemas.microsoft.com/office/powerpoint/2010/main" val="164430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|The animation adds a circle around all elements in the slide. You might pause and ask the students which aspects they think are still part of modern architectures before revealing that all of them are still relevant. Circle reveals on click.</a:t>
            </a:r>
          </a:p>
          <a:p>
            <a:r>
              <a:rPr lang="en-US" b="0" dirty="0">
                <a:solidFill>
                  <a:srgbClr val="000000"/>
                </a:solidFill>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|Student notes</a:t>
            </a:r>
          </a:p>
          <a:p>
            <a:r>
              <a:rPr lang="en-US" dirty="0"/>
              <a:t>So, which of these data stores or data architectures is the best one for your data pipeline? The reality is that a modern architecture might include all of these elements. The key to a modern data architecture is to apply the three-pronged strategy that you learned about earlier. </a:t>
            </a:r>
            <a:r>
              <a:rPr lang="en-US" i="1" dirty="0"/>
              <a:t>Modernize</a:t>
            </a:r>
            <a:r>
              <a:rPr lang="en-US" dirty="0"/>
              <a:t> the technology that you are using. </a:t>
            </a:r>
            <a:r>
              <a:rPr lang="en-US" i="1" dirty="0"/>
              <a:t>Unify</a:t>
            </a:r>
            <a:r>
              <a:rPr lang="en-US" dirty="0"/>
              <a:t> your data sources to create a single source of truth that can be accessed and used across the organization. And </a:t>
            </a:r>
            <a:r>
              <a:rPr lang="en-US" i="1" dirty="0"/>
              <a:t>innovate</a:t>
            </a:r>
            <a:r>
              <a:rPr lang="en-US" dirty="0"/>
              <a:t> to get higher value analysis from the data that you have.</a:t>
            </a:r>
          </a:p>
        </p:txBody>
      </p:sp>
    </p:spTree>
    <p:extLst>
      <p:ext uri="{BB962C8B-B14F-4D97-AF65-F5344CB8AC3E}">
        <p14:creationId xmlns:p14="http://schemas.microsoft.com/office/powerpoint/2010/main" val="21285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8DD4841-36C1-41AA-BAEF-0E2FE260FF15}"/>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15</a:t>
            </a:fld>
            <a:r>
              <a:rPr lang="en-US" b="1" dirty="0"/>
              <a:t> </a:t>
            </a:r>
          </a:p>
          <a:p>
            <a:r>
              <a:rPr lang="en-US" b="1" dirty="0"/>
              <a:t>|Instructor notes</a:t>
            </a:r>
          </a:p>
          <a:p>
            <a:r>
              <a:rPr lang="en-US" dirty="0"/>
              <a:t>|</a:t>
            </a:r>
          </a:p>
          <a:p>
            <a:r>
              <a:rPr lang="en-US" b="1" dirty="0"/>
              <a:t>|Student notes</a:t>
            </a:r>
          </a:p>
          <a:p>
            <a:r>
              <a:rPr lang="en-US" dirty="0"/>
              <a:t>Here are a few key points to summarize this section.</a:t>
            </a:r>
          </a:p>
          <a:p>
            <a:pPr marL="171450" indent="-171450">
              <a:buFont typeface="Arial" panose="020B0604020202020204" pitchFamily="34" charset="0"/>
              <a:buChar char="•"/>
            </a:pPr>
            <a:r>
              <a:rPr lang="en-US" dirty="0"/>
              <a:t>Data stores and architectures evolved to keep up with continually increasing volume, variety, and velocity of the data being generated.</a:t>
            </a:r>
          </a:p>
          <a:p>
            <a:pPr marL="171450" indent="-171450">
              <a:buFont typeface="Arial" panose="020B0604020202020204" pitchFamily="34" charset="0"/>
              <a:buChar char="•"/>
            </a:pPr>
            <a:r>
              <a:rPr lang="en-US" dirty="0"/>
              <a:t>Modern data architectures will continue to use different types of data stores to provide the best fit for each use case, but they need to find a way to unify disparate sources to maintain a single source of truth.</a:t>
            </a:r>
          </a:p>
        </p:txBody>
      </p:sp>
    </p:spTree>
    <p:extLst>
      <p:ext uri="{BB962C8B-B14F-4D97-AF65-F5344CB8AC3E}">
        <p14:creationId xmlns:p14="http://schemas.microsoft.com/office/powerpoint/2010/main" val="422278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|This section aligns to the modern data architecture resources that were noted at the start of this module. This section attempts to pull key concepts from each of them. You might compare across the three presentations of this architecture and decide if you would prefer to use one of those online versions rather than the slides.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This section provides an overview of the components of a modern data architecture.</a:t>
            </a:r>
          </a:p>
        </p:txBody>
      </p:sp>
    </p:spTree>
    <p:extLst>
      <p:ext uri="{BB962C8B-B14F-4D97-AF65-F5344CB8AC3E}">
        <p14:creationId xmlns:p14="http://schemas.microsoft.com/office/powerpoint/2010/main" val="198428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622025"/>
          </a:xfrm>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the modern data architecture is to store data in a centralized location and make it available to all consumers to perform analytics and run AI/ML applications. But that doesn't mean that you have one data store—only that you have a single source of truth. As illustrated on the slide, a data lake provides the centralized repository of data and is integrated with the other types of data stores and data processing systems that were described in the previous section. Data might be queried directly from the lake, or it might be moved to and from other purpose-built tools for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diagram on this slide provides a conceptual look at the components of a modern data architecture and how they are connected to each other. The diagram doesn't reflect the actual architecture that accommodates these connections.</a:t>
            </a:r>
          </a:p>
          <a:p>
            <a:endParaRPr lang="en-US" dirty="0"/>
          </a:p>
          <a:p>
            <a:r>
              <a:rPr lang="en-US" dirty="0"/>
              <a:t>The movement of data among the lake and other integrated services falls into three general types: outside in, inside out, and around the perimeter.</a:t>
            </a:r>
          </a:p>
          <a:p>
            <a:endParaRPr lang="en-US" dirty="0"/>
          </a:p>
          <a:p>
            <a:r>
              <a:rPr lang="en-US" i="1" dirty="0"/>
              <a:t>Outside in </a:t>
            </a:r>
            <a:r>
              <a:rPr lang="en-US" dirty="0"/>
              <a:t>is when an organization that stores data in purpose-built data stores, such as a data warehouse or a database, moves data into the lake to run analysis on it. </a:t>
            </a:r>
            <a:r>
              <a:rPr lang="en-US" i="0" dirty="0"/>
              <a:t>For example, they copy query results for product sales in a given region from their data warehouse into their data lake to run product recommendation algorithms against a larger dataset by using ML.</a:t>
            </a:r>
          </a:p>
          <a:p>
            <a:endParaRPr lang="en-US" i="0" dirty="0"/>
          </a:p>
          <a:p>
            <a:r>
              <a:rPr lang="en-US" i="1" dirty="0"/>
              <a:t>Inside out </a:t>
            </a:r>
            <a:r>
              <a:rPr lang="en-US" i="0" dirty="0"/>
              <a:t>is when an organization stores </a:t>
            </a:r>
            <a:r>
              <a:rPr lang="en-US" dirty="0"/>
              <a:t>data in a data lake and then moves a portion of that data to a purpose-built data store to do additional ML or analytics. </a:t>
            </a:r>
            <a:r>
              <a:rPr lang="en-US" i="0" dirty="0"/>
              <a:t>For example, they collect c</a:t>
            </a:r>
            <a:r>
              <a:rPr lang="en-US" dirty="0"/>
              <a:t>lickstream data from web applications directly into a data lake and then move a portion of that data out to a data warehouse for daily reporting.</a:t>
            </a:r>
          </a:p>
          <a:p>
            <a:endParaRPr lang="en-US" dirty="0"/>
          </a:p>
          <a:p>
            <a:r>
              <a:rPr lang="en-US" i="1" dirty="0"/>
              <a:t>Around the perimeter </a:t>
            </a:r>
            <a:r>
              <a:rPr lang="en-US" dirty="0"/>
              <a:t>is when an organization moves data directly between the other data store components that are integrated with the data lake without needing to access the data lake. For example, they might copy the product catalog data that is stored in their database to their search service to make it easier to look through their product catalog and offload the search queries from the database.</a:t>
            </a:r>
          </a:p>
          <a:p>
            <a:endParaRPr lang="en-US" dirty="0"/>
          </a:p>
          <a:p>
            <a:r>
              <a:rPr lang="en-US" dirty="0"/>
              <a:t>The modern data architecture approach addresses the strategies of modernizing, unifying, and innovating with your data architecture, but it also introduces a lot of complexity to constructing your data pipeline. The main challenge with a data lake architecture is that raw data is stored with no oversight of the contents. For a data lake to make data usable, it needs to have defined mechanisms to catalog and secure data. Without these elements, data cannot be found or trusted, which results in a “data swamp."</a:t>
            </a:r>
          </a:p>
          <a:p>
            <a:endParaRPr lang="en-US" dirty="0"/>
          </a:p>
          <a:p>
            <a:r>
              <a:rPr lang="en-US" dirty="0"/>
              <a:t>To build a successful modern data architecture, your design must incorporate the following features:</a:t>
            </a:r>
          </a:p>
          <a:p>
            <a:pPr marL="171450" indent="-171450">
              <a:buFont typeface="Arial" panose="020B0604020202020204" pitchFamily="34" charset="0"/>
              <a:buChar char="•"/>
            </a:pPr>
            <a:r>
              <a:rPr lang="en-US" dirty="0"/>
              <a:t>The data lake should be able to scale easily as data grows. Use a scalable, durable data store that supports multiple ways to bring data in. For each component, select scalable services that balance the fastest performance at the lowest cost for the use case. Choose purpose-built tools. And continually assess options that could increase performance or reduce costs.</a:t>
            </a:r>
          </a:p>
          <a:p>
            <a:pPr marL="171450" indent="-171450">
              <a:buFont typeface="Arial" panose="020B0604020202020204" pitchFamily="34" charset="0"/>
              <a:buChar char="•"/>
            </a:pPr>
            <a:r>
              <a:rPr lang="en-US" dirty="0"/>
              <a:t>Your design should also support seamless data movement into and out of the data lake and around the perimeter. And whenever possible, provide direct access to the data.</a:t>
            </a:r>
          </a:p>
          <a:p>
            <a:pPr marL="171450" indent="-171450">
              <a:buFont typeface="Arial" panose="020B0604020202020204" pitchFamily="34" charset="0"/>
              <a:buChar char="•"/>
            </a:pPr>
            <a:r>
              <a:rPr lang="en-US" dirty="0"/>
              <a:t>Your design must also ensure consistency of data across all components of the architecture. As data in your various data stores and data lake continues to grow, it becomes more difficult to move all of that data around securely and in a governed way. This is referred to as </a:t>
            </a:r>
            <a:r>
              <a:rPr lang="en-US" i="1" dirty="0"/>
              <a:t>data gravity</a:t>
            </a:r>
            <a:r>
              <a:rPr lang="en-US" dirty="0"/>
              <a:t>. In this architecture, it’s critical to have robust mechanisms for authorization and auditing with a centralized location to define policies and enforce them.</a:t>
            </a:r>
          </a:p>
        </p:txBody>
      </p:sp>
    </p:spTree>
    <p:extLst>
      <p:ext uri="{BB962C8B-B14F-4D97-AF65-F5344CB8AC3E}">
        <p14:creationId xmlns:p14="http://schemas.microsoft.com/office/powerpoint/2010/main" val="178809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622025"/>
          </a:xfrm>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endParaRPr lang="en-US" dirty="0"/>
          </a:p>
          <a:p>
            <a:r>
              <a:rPr lang="en-US" dirty="0"/>
              <a:t>In this version of the conceptual diagram, you see AWS services that map to the conceptual elements of the modern data architecture and support its key design considerations. You will learn more about each of these components throughout the course and will see how these connections are reflected in reference architectures that support this conceptual view.</a:t>
            </a:r>
          </a:p>
          <a:p>
            <a:endParaRPr lang="en-US" dirty="0"/>
          </a:p>
          <a:p>
            <a:r>
              <a:rPr lang="en-US" dirty="0"/>
              <a:t>Amazon Simple Storage Service (Amazon S3) provides storage for structured and unstructured data and is the storage service of choice to build a data lake on AWS. With Amazon S3, you can cost-effectively build and scale a data lake of any size in a secure environment with high durability. With Amazon S3, you can also use native AWS services to run big data analytics and AI/ML applications.</a:t>
            </a:r>
          </a:p>
          <a:p>
            <a:endParaRPr lang="en-US" dirty="0"/>
          </a:p>
          <a:p>
            <a:r>
              <a:rPr lang="en-US" dirty="0"/>
              <a:t>Amazon Athena is shown directly on the data lake to illustrate that it provides interactive querying of data directly in Amazon S3.</a:t>
            </a:r>
          </a:p>
          <a:p>
            <a:endParaRPr lang="en-US" dirty="0"/>
          </a:p>
          <a:p>
            <a:r>
              <a:rPr lang="en-US" dirty="0"/>
              <a:t>The architecture illustrates the following other AWS purpose-built services that integrate with Amazon S3 and map to each component that was described on the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Redshift is a fully managed data warehouse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OpenSearch Service is a purpose-built data store and search engine that is optimized for real-time analytics, including log analytics.</a:t>
            </a:r>
          </a:p>
          <a:p>
            <a:pPr marL="171450" indent="-171450">
              <a:buFont typeface="Arial" panose="020B0604020202020204" pitchFamily="34" charset="0"/>
              <a:buChar char="•"/>
            </a:pPr>
            <a:r>
              <a:rPr lang="en-US" dirty="0"/>
              <a:t>Amazon EMR provides big data processing and simplifies some of the most complex elements of setting up big data processing.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Aurora provides a relational database engine that was built for the cloud.</a:t>
            </a:r>
          </a:p>
          <a:p>
            <a:pPr marL="171450" indent="-171450">
              <a:buFont typeface="Arial" panose="020B0604020202020204" pitchFamily="34" charset="0"/>
              <a:buChar char="•"/>
            </a:pPr>
            <a:r>
              <a:rPr lang="en-US" dirty="0"/>
              <a:t>Amazon DynamoDB is a fully managed nonrelational database that is designed to run high-performance applications.</a:t>
            </a:r>
          </a:p>
          <a:p>
            <a:pPr marL="171450" indent="-171450">
              <a:buFont typeface="Arial" panose="020B0604020202020204" pitchFamily="34" charset="0"/>
              <a:buChar char="•"/>
            </a:pPr>
            <a:r>
              <a:rPr lang="en-US" dirty="0"/>
              <a:t>Amazon SageMaker is an AI/ML service that democratizes access to ML processing.</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meet the goal of seamless data movement, Athena and Amazon Redshift both support federated queries and the ability to run queries across different data stores without needing to move the data between stores to perform the queries.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6002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r>
              <a:rPr lang="en-US" dirty="0"/>
              <a:t>The Querying Data by Using Athena lab uses AWS Glue that is suggested to be used as part of this module. AWS Glue is also discussed in greater detail in the Ingesting by Batch or by Stream module. </a:t>
            </a:r>
            <a:br>
              <a:rPr lang="en-US" dirty="0"/>
            </a:br>
            <a:r>
              <a:rPr lang="en-US" dirty="0"/>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pPr marL="0" indent="0">
              <a:buFont typeface="Arial" panose="020B0604020202020204" pitchFamily="34" charset="0"/>
              <a:buNone/>
            </a:pPr>
            <a:r>
              <a:rPr lang="en-US" dirty="0"/>
              <a:t>Two additional services provide movement and governance for this architecture. AWS Glue facilitates data movement and transformation between data stores, which helps to prepare data for analytics and ML much more quickly than traditional ETL methods.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AWS Lake Formation was built to make it easier to manage time-consuming tasks that are related to loading, monitoring, and managing data lakes. Lake Formation helps to catalog data and classify and secure it for different types of access.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conceptual view represents a lot of different infrastructure and pipeline components and isn’t meant to convey a detailed architectural view of what you build or and how the integrations are achieved. But it's a good reference point to keep in mind when you think about the goals of how you store and make data available within your organization.</a:t>
            </a:r>
          </a:p>
        </p:txBody>
      </p:sp>
    </p:spTree>
    <p:extLst>
      <p:ext uri="{BB962C8B-B14F-4D97-AF65-F5344CB8AC3E}">
        <p14:creationId xmlns:p14="http://schemas.microsoft.com/office/powerpoint/2010/main" val="303399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BB43D00-0933-4F54-8622-D7B00ACD9C4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2</a:t>
            </a:fld>
            <a:r>
              <a:rPr lang="en-US" b="1" dirty="0"/>
              <a:t> </a:t>
            </a:r>
          </a:p>
          <a:p>
            <a:r>
              <a:rPr lang="en-US" b="1" dirty="0"/>
              <a:t>|Instructor notes</a:t>
            </a:r>
          </a:p>
          <a:p>
            <a:r>
              <a:rPr lang="en-US" dirty="0"/>
              <a:t>|</a:t>
            </a:r>
          </a:p>
          <a:p>
            <a:r>
              <a:rPr lang="en-US" b="1" dirty="0"/>
              <a:t>|Student notes</a:t>
            </a:r>
          </a:p>
          <a:p>
            <a:r>
              <a:rPr lang="en-US" dirty="0"/>
              <a:t>This introduction section describes the content of this module.</a:t>
            </a:r>
          </a:p>
        </p:txBody>
      </p:sp>
    </p:spTree>
    <p:extLst>
      <p:ext uri="{BB962C8B-B14F-4D97-AF65-F5344CB8AC3E}">
        <p14:creationId xmlns:p14="http://schemas.microsoft.com/office/powerpoint/2010/main" val="335780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67249886-B3EC-4BEA-9922-A6C6434D4C28}"/>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20</a:t>
            </a:fld>
            <a:r>
              <a:rPr lang="en-US" b="1" dirty="0"/>
              <a:t> </a:t>
            </a:r>
          </a:p>
          <a:p>
            <a:r>
              <a:rPr lang="en-US" b="1" dirty="0"/>
              <a:t>|Instructor notes</a:t>
            </a:r>
          </a:p>
          <a:p>
            <a:r>
              <a:rPr lang="en-US" dirty="0"/>
              <a:t>|</a:t>
            </a:r>
          </a:p>
          <a:p>
            <a:r>
              <a:rPr lang="en-US" b="1" dirty="0"/>
              <a:t>|Student notes</a:t>
            </a:r>
          </a:p>
          <a:p>
            <a:r>
              <a:rPr lang="en-US" dirty="0"/>
              <a:t>Here are a few key points to summarize this section. </a:t>
            </a:r>
          </a:p>
          <a:p>
            <a:pPr marL="171450" indent="-171450">
              <a:buFont typeface="Arial" panose="020B0604020202020204" pitchFamily="34" charset="0"/>
              <a:buChar char="•"/>
            </a:pPr>
            <a:r>
              <a:rPr lang="en-US" dirty="0"/>
              <a:t>A data lake provides centralized storage and is integrated with purpose-built data stores and processing tools.</a:t>
            </a:r>
          </a:p>
          <a:p>
            <a:pPr marL="171450" indent="-171450">
              <a:buFont typeface="Arial" panose="020B0604020202020204" pitchFamily="34" charset="0"/>
              <a:buChar char="•"/>
            </a:pPr>
            <a:r>
              <a:rPr lang="en-US" dirty="0"/>
              <a:t>Data moves into the data lake (outside in), from the data lake to other stores (inside out), and might also move directly between purpose-built stores (around the perimeter).</a:t>
            </a:r>
          </a:p>
          <a:p>
            <a:pPr marL="171450" indent="-171450">
              <a:buFont typeface="Arial" panose="020B0604020202020204" pitchFamily="34" charset="0"/>
              <a:buChar char="•"/>
            </a:pPr>
            <a:r>
              <a:rPr lang="en-US" dirty="0"/>
              <a:t>Amazon S3 provides the data lake, and Lake Formation and AWS Glue help to provide seamless access.</a:t>
            </a:r>
          </a:p>
        </p:txBody>
      </p:sp>
    </p:spTree>
    <p:extLst>
      <p:ext uri="{BB962C8B-B14F-4D97-AF65-F5344CB8AC3E}">
        <p14:creationId xmlns:p14="http://schemas.microsoft.com/office/powerpoint/2010/main" val="358842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|Suggest that students open the </a:t>
            </a:r>
            <a:r>
              <a:rPr lang="en-US" b="0" i="1" dirty="0">
                <a:solidFill>
                  <a:srgbClr val="000000"/>
                </a:solidFill>
                <a:latin typeface="Calibri" panose="020F0502020204030204" pitchFamily="34" charset="0"/>
              </a:rPr>
              <a:t>Data Analytics Lens: AWS Well-Architected Framework</a:t>
            </a:r>
            <a:r>
              <a:rPr lang="en-US" b="0" dirty="0">
                <a:solidFill>
                  <a:srgbClr val="000000"/>
                </a:solidFill>
                <a:latin typeface="Calibri" panose="020F0502020204030204" pitchFamily="34" charset="0"/>
              </a:rPr>
              <a:t> resource and go to </a:t>
            </a:r>
            <a:r>
              <a:rPr lang="en-US" b="1" dirty="0">
                <a:solidFill>
                  <a:srgbClr val="000000"/>
                </a:solidFill>
                <a:latin typeface="Calibri" panose="020F0502020204030204" pitchFamily="34" charset="0"/>
              </a:rPr>
              <a:t>Scenarios</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Modern data architecture</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Reference architecture</a:t>
            </a:r>
            <a:r>
              <a:rPr lang="en-US" b="0" dirty="0">
                <a:solidFill>
                  <a:srgbClr val="000000"/>
                </a:solidFill>
                <a:latin typeface="Calibri" panose="020F0502020204030204" pitchFamily="34" charset="0"/>
              </a:rPr>
              <a:t>. The direct link is provided in the Content Resources section of the course.</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two sections highlight aspects of how the modern data architecture is reflected in the reference architecture that is presented in the Well-Architected Framework. This section focuses on ingesting and storing data. You might find it helpful to open </a:t>
            </a:r>
            <a:r>
              <a:rPr lang="en-US" i="1" dirty="0"/>
              <a:t>Data Analytics Lens: AWS Well-Architected Framework</a:t>
            </a:r>
            <a:r>
              <a:rPr lang="en-US" dirty="0"/>
              <a:t> in a browser window and go to </a:t>
            </a:r>
            <a:r>
              <a:rPr lang="en-US" b="0" dirty="0"/>
              <a:t>the Modern Data Architecture section for additional details. </a:t>
            </a:r>
            <a:r>
              <a:rPr lang="en-US" dirty="0"/>
              <a:t>The slides provide a high-level summary. The direct link is provided in the course resources.</a:t>
            </a:r>
          </a:p>
        </p:txBody>
      </p:sp>
    </p:spTree>
    <p:extLst>
      <p:ext uri="{BB962C8B-B14F-4D97-AF65-F5344CB8AC3E}">
        <p14:creationId xmlns:p14="http://schemas.microsoft.com/office/powerpoint/2010/main" val="675038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a:t>
            </a: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layers of the reference architecture align to the pipeline layers that were introduced earlier in the course. The ingestion and storage layers make data available for processing and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ingestion layer, you can match AWS services to source data types so that you can more easily bring in different types of data. Most services also integrate directly with storage layer components. The storage layer has two sublayers. One provides storage, and the other provides the catalog that holds the metadata about the datasets that are being stored. The next few slides look at the ingestion and storage layers in more detail.</a:t>
            </a:r>
          </a:p>
        </p:txBody>
      </p:sp>
    </p:spTree>
    <p:extLst>
      <p:ext uri="{BB962C8B-B14F-4D97-AF65-F5344CB8AC3E}">
        <p14:creationId xmlns:p14="http://schemas.microsoft.com/office/powerpoint/2010/main" val="274743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|The reference architecture shows all of these components but doesn’t specifically highlight the connection between source type and the service that is used to ingest it. If you want to teach directly from the Well-Architected Framework image, you could just annotate the connections that are shown on this slide.</a:t>
            </a:r>
          </a:p>
          <a:p>
            <a:r>
              <a:rPr lang="en-US" b="0" dirty="0">
                <a:solidFill>
                  <a:srgbClr val="000000"/>
                </a:solidFill>
                <a:latin typeface="Calibri" panose="020F0502020204030204" pitchFamily="34" charset="0"/>
              </a:rPr>
              <a:t>|The </a:t>
            </a:r>
            <a:r>
              <a:rPr lang="en-US" dirty="0"/>
              <a:t>Ingesting by Batch or by Stream</a:t>
            </a:r>
            <a:r>
              <a:rPr lang="en-US" b="0" dirty="0">
                <a:solidFill>
                  <a:srgbClr val="000000"/>
                </a:solidFill>
                <a:latin typeface="Calibri" panose="020F0502020204030204" pitchFamily="34" charset="0"/>
              </a:rPr>
              <a:t> module will revisit ingestion services. </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ingestion layer uses individual purpose-built AWS services to match the unique connectivity, data format, data structure, and data velocity requirements of source types and to deliver them to the storage layer components. The services include the following:</a:t>
            </a:r>
          </a:p>
          <a:p>
            <a:pPr marL="171450" indent="-171450">
              <a:buFont typeface="Arial" panose="020B0604020202020204" pitchFamily="34" charset="0"/>
              <a:buChar char="•"/>
            </a:pPr>
            <a:r>
              <a:rPr lang="en-US" dirty="0"/>
              <a:t>Amazon AppFlow can ingest from Software as a service (SaaS) applications, such as Salesforce or Zendesk.</a:t>
            </a:r>
          </a:p>
          <a:p>
            <a:pPr marL="171450" indent="-171450">
              <a:buFont typeface="Arial" panose="020B0604020202020204" pitchFamily="34" charset="0"/>
              <a:buChar char="•"/>
            </a:pPr>
            <a:r>
              <a:rPr lang="en-US" dirty="0"/>
              <a:t>AWS Database Migration Service (AWS DMS) can ingest from operational databases like online transaction processing (OLTP), enterprise resource planning (ERP), customer relationship management (CRM) and line of business (LOB) databases. </a:t>
            </a:r>
          </a:p>
          <a:p>
            <a:pPr marL="171450" indent="-171450">
              <a:buFont typeface="Arial" panose="020B0604020202020204" pitchFamily="34" charset="0"/>
              <a:buChar char="•"/>
            </a:pPr>
            <a:r>
              <a:rPr lang="en-US" dirty="0"/>
              <a:t>AWS DataSync can ingest from file shares.</a:t>
            </a:r>
          </a:p>
          <a:p>
            <a:pPr marL="171450" indent="-171450">
              <a:buFont typeface="Arial" panose="020B0604020202020204" pitchFamily="34" charset="0"/>
              <a:buChar char="•"/>
            </a:pPr>
            <a:r>
              <a:rPr lang="en-US" dirty="0"/>
              <a:t>Amazon Kinesis Data Streams and Amazon Kinesis Data Firehose can ingest from streaming data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the Ingesting by Batch or by Stream module, you will learn more about these services and how they support ingestion of different types of data.</a:t>
            </a:r>
          </a:p>
        </p:txBody>
      </p:sp>
    </p:spTree>
    <p:extLst>
      <p:ext uri="{BB962C8B-B14F-4D97-AF65-F5344CB8AC3E}">
        <p14:creationId xmlns:p14="http://schemas.microsoft.com/office/powerpoint/2010/main" val="379441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|T</a:t>
            </a:r>
            <a:r>
              <a:rPr lang="en-US" dirty="0"/>
              <a:t>he Storing and Organizing Large Datasets module will revisit s</a:t>
            </a:r>
            <a:r>
              <a:rPr lang="en-US" b="0" dirty="0"/>
              <a:t>torage </a:t>
            </a:r>
            <a:r>
              <a:rPr lang="en-US" dirty="0"/>
              <a:t>details. This section serves as the introduction and provides scaffolding for the details that will follow in that module.</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t>Data is ingested into the storage layer.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storage layer is responsible for providing durable, scalable, and cost-effective components to store and manage vast quantities of data. In the AWS architecture, Amazon Redshift and Amazon S3 provide unified, natively integrated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catalog layer in the storage layer is responsible for storing business and technical metadata about datasets that are hosted in the storage layer. This metadata supports the ability to find and query data that is stored in the data lake and the data warehouse. In the AWS architecture, Lake Formation and AWS Glue work together to collect and store metadata and make it available when needed. The catalog makes it easier for consumers to search for and explore the available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slides look at the relationships between the data lake, data warehouse, and data catalog.</a:t>
            </a:r>
          </a:p>
        </p:txBody>
      </p:sp>
    </p:spTree>
    <p:extLst>
      <p:ext uri="{BB962C8B-B14F-4D97-AF65-F5344CB8AC3E}">
        <p14:creationId xmlns:p14="http://schemas.microsoft.com/office/powerpoint/2010/main" val="3589867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r>
              <a:rPr lang="en-US" b="1" dirty="0">
                <a:solidFill>
                  <a:srgbClr val="000000"/>
                </a:solidFill>
                <a:latin typeface="Calibri" panose="020F0502020204030204" pitchFamily="34" charset="0"/>
              </a:rPr>
              <a:t> </a:t>
            </a:r>
          </a:p>
          <a:p>
            <a:r>
              <a:rPr lang="en-US" b="1" dirty="0"/>
              <a:t>|Instructor notes</a:t>
            </a:r>
          </a:p>
          <a:p>
            <a:r>
              <a:rPr lang="en-US" b="0" dirty="0">
                <a:solidFill>
                  <a:srgbClr val="000000"/>
                </a:solidFill>
                <a:latin typeface="Calibri" panose="020F0502020204030204" pitchFamily="34" charset="0"/>
              </a:rPr>
              <a:t>|</a:t>
            </a:r>
          </a:p>
          <a:p>
            <a:r>
              <a:rPr lang="en-US" b="1" dirty="0"/>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Highly structured data in the warehouse typically powers interactive queries and highly trusted, fast business intelligence (BI) dashboards. A modern cloud-native data warehouse, such as Amazon Redshift, provides low-latency turnaround of complex SQL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in a warehouse is normally ingested from highly structured sources, such as transactional systems and relational databases, on a regular cadence. Amazon Redshift also supports ingestion of semistructured data into staging tables. To be accessed for analytics, data in the warehouse must be highly trusted and structured into traditional schemas.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in the data lake typically drives ML, data science, and big data processing use cases. The data lake enables analysis of diverse datasets by using diverse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Amazon S3 data lake supports storage of data in structured, semistructured, and unstructured formats and can scale automatically. Data can be ingested into the lake without first defining a schema, so this speeds the time needed to ingest the data and make it available for exploration. Both structured and unstructured data is stored as S3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native integration between Amazon S3 and Amazon Redshift means that you can ingest data as is into Amazon S3 and then prepare it for the data warehouse as needed. This lets you offload historical data from warehouse storage into a more cost-efficient storage tier in Amazon S3, which reduces the cost of storage.</a:t>
            </a:r>
          </a:p>
        </p:txBody>
      </p:sp>
    </p:spTree>
    <p:extLst>
      <p:ext uri="{BB962C8B-B14F-4D97-AF65-F5344CB8AC3E}">
        <p14:creationId xmlns:p14="http://schemas.microsoft.com/office/powerpoint/2010/main" val="2671911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4315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r>
              <a:rPr lang="en-US" b="1" dirty="0">
                <a:solidFill>
                  <a:srgbClr val="000000"/>
                </a:solidFill>
                <a:latin typeface="Calibri" panose="020F0502020204030204" pitchFamily="34" charset="0"/>
              </a:rPr>
              <a:t> </a:t>
            </a:r>
          </a:p>
          <a:p>
            <a:r>
              <a:rPr lang="en-US" b="1" dirty="0"/>
              <a:t>|Instructor notes</a:t>
            </a:r>
          </a:p>
          <a:p>
            <a:r>
              <a:rPr lang="en-US" b="0" dirty="0">
                <a:solidFill>
                  <a:srgbClr val="000000"/>
                </a:solidFill>
                <a:latin typeface="Calibri" panose="020F0502020204030204" pitchFamily="34" charset="0"/>
              </a:rPr>
              <a:t>|</a:t>
            </a:r>
            <a:endParaRPr lang="en-US" dirty="0"/>
          </a:p>
          <a:p>
            <a:r>
              <a:rPr lang="en-US" b="1" dirty="0"/>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looks closer at how data can be ingested as is into Amazon S3 and then prepared for other use cases, including storage in the data warehouse, by using the concept of </a:t>
            </a:r>
            <a:r>
              <a:rPr lang="en-US" i="1" dirty="0"/>
              <a:t>storage zones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zone represents a different state of data and is represented by a bucket or prefix in Amazon S3. Zones </a:t>
            </a:r>
            <a:r>
              <a:rPr lang="en-US" i="0" dirty="0"/>
              <a:t>include landing, raw, trusted, and curated. Data </a:t>
            </a:r>
            <a:r>
              <a:rPr lang="en-US" dirty="0"/>
              <a:t>might pass through each zone as it is cleansed, normalized, augmented, or transformed in some other way. Transformed data is saved into a zone that matches its readiness to be consumed.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being ingested into the Amazon S3 data lake arrives at the landing zone, where it is first cleaned and stored into the raw zone for permanent storage. Because data that is destined for the data warehouse needs to be highly trusted and conformed to a schema, the data needs to be processed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transformations would include applying the schema and partitioning (structuring) as well as other transformations that are required to make the data conform to requirements that are established for the trusted zone. Finally, the processing layer prepares the data for the curated zone by modeling and augmenting it to be joined with other datasets (enrichment) and then stores the transformed, validated data in the curated layer. Datasets from the curated layer are ready to be ingested into the data warehouse to make them available for low-latency access or complex SQL querying.</a:t>
            </a:r>
          </a:p>
          <a:p>
            <a:endParaRPr lang="en-US" dirty="0"/>
          </a:p>
          <a:p>
            <a:r>
              <a:rPr lang="en-US" dirty="0"/>
              <a:t>This process reflects the iterative nature of the pipeline processing that you learned about earlier in the course. This process also highlights how smaller pipelines are at work within the larger architecture. The Ingesting and Preparing Data module discusses these data transformation processes in more detail. </a:t>
            </a:r>
          </a:p>
        </p:txBody>
      </p:sp>
    </p:spTree>
    <p:extLst>
      <p:ext uri="{BB962C8B-B14F-4D97-AF65-F5344CB8AC3E}">
        <p14:creationId xmlns:p14="http://schemas.microsoft.com/office/powerpoint/2010/main" val="1997244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r>
              <a:rPr lang="en-US" b="1" dirty="0">
                <a:solidFill>
                  <a:srgbClr val="000000"/>
                </a:solidFill>
                <a:latin typeface="Calibri" panose="020F0502020204030204" pitchFamily="34" charset="0"/>
              </a:rPr>
              <a:t> </a:t>
            </a:r>
          </a:p>
          <a:p>
            <a:r>
              <a:rPr lang="en-US" b="1" dirty="0"/>
              <a:t>|Instructor notes</a:t>
            </a:r>
          </a:p>
          <a:p>
            <a:r>
              <a:rPr lang="en-US" b="0" dirty="0">
                <a:solidFill>
                  <a:srgbClr val="000000"/>
                </a:solidFill>
                <a:latin typeface="Calibri" panose="020F0502020204030204" pitchFamily="34" charset="0"/>
              </a:rPr>
              <a:t>|</a:t>
            </a:r>
            <a:endParaRPr lang="en-US" dirty="0"/>
          </a:p>
          <a:p>
            <a:r>
              <a:rPr lang="en-US" b="1" dirty="0"/>
              <a:t>|Student notes</a:t>
            </a:r>
          </a:p>
          <a:p>
            <a:r>
              <a:rPr lang="en-US" dirty="0"/>
              <a:t>This slide illustrates how the catalog layer supports governing access and finding data in the lake or warehouse.</a:t>
            </a:r>
          </a:p>
          <a:p>
            <a:endParaRPr lang="en-US" dirty="0"/>
          </a:p>
          <a:p>
            <a:r>
              <a:rPr lang="en-US" dirty="0"/>
              <a:t>The AWS Glue service helps you simplify data movement and transformation within your pipeline. You can use AWS Glue to generate schemas for your data sources, which are then stored in an AWS Glue Data Catalog with other metadata about your sources. Another feature—AWS Glue data crawlers—can automatically discover schemas and metadata about data in the data lake and data warehouse and save those updates to the Data Catalog. You will use AWS Glue in the lab for this module, and you will learn more about AWS Glue in the Ingesting by Batch or by Stream module.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AWS Glue Data Catalog can also send the schema and metadata information to Lake Formation, as depicted in this slide. The Lake Formation service is designed to simplify setting up, accessing, and securing data lakes. Lake Formation provides the data lake administrator with a central place to set up granular permissions for databases and tables that are hosted in the data 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architecture, Lake Formation provides the central catalog for all datasets that are hosted in Amazon S3 and Amazon Redshift. The catalog includes both business attributes, such as data owner and column business definitions, and technical metadata, such as versioned table schemas and timestamps.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using Amazon Redshift Spectrum, a feature of Amazon Redshift, users can write SQL queries that combine data from the data lake and the data warehouse. When a user makes a query request that includes data from the data lake, Redshift Spectrum gets schema information from the Lake Formation catalog and uses it to query the data lake.</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integration between AWS Glue, Lake Formation, Amazon Redshift, and Amazon S3 makes it easier to manage and use data that is ingested into your pipeline.</a:t>
            </a:r>
            <a:endParaRPr lang="en-US" dirty="0"/>
          </a:p>
        </p:txBody>
      </p:sp>
    </p:spTree>
    <p:extLst>
      <p:ext uri="{BB962C8B-B14F-4D97-AF65-F5344CB8AC3E}">
        <p14:creationId xmlns:p14="http://schemas.microsoft.com/office/powerpoint/2010/main" val="2857650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7324092F-823B-4FDE-BE9E-54F13E9A2E97}"/>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28</a:t>
            </a:fld>
            <a:r>
              <a:rPr lang="en-US" b="1" dirty="0"/>
              <a:t> </a:t>
            </a:r>
          </a:p>
          <a:p>
            <a:r>
              <a:rPr lang="en-US" b="1" dirty="0"/>
              <a:t>|Instructor notes</a:t>
            </a:r>
          </a:p>
          <a:p>
            <a:r>
              <a:rPr lang="en-US" dirty="0"/>
              <a:t>|</a:t>
            </a:r>
          </a:p>
          <a:p>
            <a:r>
              <a:rPr lang="en-US" b="1" dirty="0"/>
              <a:t>|Student notes</a:t>
            </a:r>
          </a:p>
          <a:p>
            <a:r>
              <a:rPr lang="en-US" dirty="0"/>
              <a:t>Here are a few key points to summarize this section. </a:t>
            </a:r>
          </a:p>
          <a:p>
            <a:pPr marL="171450" indent="-171450">
              <a:buFont typeface="Arial" panose="020B0604020202020204" pitchFamily="34" charset="0"/>
              <a:buChar char="•"/>
            </a:pPr>
            <a:r>
              <a:rPr lang="en-US" dirty="0"/>
              <a:t>The AWS modern data architecture uses purpose-built tools to ingest data based on characteristics of the data.</a:t>
            </a:r>
          </a:p>
          <a:p>
            <a:pPr marL="171450" indent="-171450">
              <a:buFont typeface="Arial" panose="020B0604020202020204" pitchFamily="34" charset="0"/>
              <a:buChar char="•"/>
            </a:pPr>
            <a:r>
              <a:rPr lang="en-US" dirty="0"/>
              <a:t>The storage layer includes two layers. The first is a storage layer that uses Amazon Redshift as its data warehouse and Amazon S3 for its data lake. The second is a catalog layer that uses AWS Glue and Lake Formation.</a:t>
            </a:r>
          </a:p>
          <a:p>
            <a:pPr marL="171450" indent="-171450">
              <a:buFont typeface="Arial" panose="020B0604020202020204" pitchFamily="34" charset="0"/>
              <a:buChar char="•"/>
            </a:pPr>
            <a:r>
              <a:rPr lang="en-US" dirty="0"/>
              <a:t>The catalog maintains metadata and also provides schemas-on-read, which Redshift Spectrum uses to read data directly from Amazon S3.</a:t>
            </a:r>
          </a:p>
          <a:p>
            <a:pPr marL="171450" indent="-171450">
              <a:buFont typeface="Arial" panose="020B0604020202020204" pitchFamily="34" charset="0"/>
              <a:buChar char="•"/>
            </a:pPr>
            <a:r>
              <a:rPr lang="en-US" dirty="0"/>
              <a:t>Normally, data within the lake is segmented into zones to represent different states of processing. Data arrives in a landing zone and might move up to curated as it’s processed for different types of consumption. You create zones by using prefixes or bucket names for each zone in Amazon S3.</a:t>
            </a:r>
          </a:p>
        </p:txBody>
      </p:sp>
    </p:spTree>
    <p:extLst>
      <p:ext uri="{BB962C8B-B14F-4D97-AF65-F5344CB8AC3E}">
        <p14:creationId xmlns:p14="http://schemas.microsoft.com/office/powerpoint/2010/main" val="3123066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|Suggest that students open the </a:t>
            </a:r>
            <a:r>
              <a:rPr lang="en-US" b="0" i="1" dirty="0">
                <a:solidFill>
                  <a:srgbClr val="000000"/>
                </a:solidFill>
                <a:latin typeface="Calibri" panose="020F0502020204030204" pitchFamily="34" charset="0"/>
              </a:rPr>
              <a:t>Data Analytics Lens: AWS Well-Architected Framework</a:t>
            </a:r>
            <a:r>
              <a:rPr lang="en-US" b="0" dirty="0">
                <a:solidFill>
                  <a:srgbClr val="000000"/>
                </a:solidFill>
                <a:latin typeface="Calibri" panose="020F0502020204030204" pitchFamily="34" charset="0"/>
              </a:rPr>
              <a:t> resource and go to </a:t>
            </a:r>
            <a:r>
              <a:rPr lang="en-US" b="1" dirty="0">
                <a:solidFill>
                  <a:srgbClr val="000000"/>
                </a:solidFill>
                <a:latin typeface="Calibri" panose="020F0502020204030204" pitchFamily="34" charset="0"/>
              </a:rPr>
              <a:t>Scenarios</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Modern data architecture</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Reference architecture</a:t>
            </a:r>
            <a:r>
              <a:rPr lang="en-US" b="0" dirty="0">
                <a:solidFill>
                  <a:srgbClr val="000000"/>
                </a:solidFill>
                <a:latin typeface="Calibri" panose="020F0502020204030204" pitchFamily="34" charset="0"/>
              </a:rPr>
              <a:t>. The direct link is provided in the Content Resources section of the course.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continues the discussion about the modern data architecture and focuses on the processing and consumption layers as documented in </a:t>
            </a:r>
            <a:r>
              <a:rPr lang="en-US" i="1" dirty="0"/>
              <a:t>Data Analytics Lens: AWS Well-Architected Framework</a:t>
            </a:r>
            <a:r>
              <a:rPr lang="en-US" dirty="0"/>
              <a:t>.</a:t>
            </a:r>
          </a:p>
        </p:txBody>
      </p:sp>
    </p:spTree>
    <p:extLst>
      <p:ext uri="{BB962C8B-B14F-4D97-AF65-F5344CB8AC3E}">
        <p14:creationId xmlns:p14="http://schemas.microsoft.com/office/powerpoint/2010/main" val="38011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01FBCFD4-72C5-4105-AFD9-DF29CA2912F4}"/>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3</a:t>
            </a:fld>
            <a:r>
              <a:rPr lang="en-US" b="1" dirty="0"/>
              <a:t> </a:t>
            </a:r>
          </a:p>
          <a:p>
            <a:r>
              <a:rPr lang="en-US" b="1" dirty="0"/>
              <a:t>|Instructor notes</a:t>
            </a:r>
          </a:p>
          <a:p>
            <a:r>
              <a:rPr lang="en-US" dirty="0"/>
              <a:t>|</a:t>
            </a:r>
          </a:p>
          <a:p>
            <a:r>
              <a:rPr lang="en-US" b="1" dirty="0"/>
              <a:t>|Student notes</a:t>
            </a:r>
          </a:p>
          <a:p>
            <a:r>
              <a:rPr lang="en-US" dirty="0"/>
              <a:t>This module builds on the introduction to data pipelines and the elements of data that were presented previously. The AWS Well-Architected Framework is a key resource, which you can use to design new pipelines or improve infrastructure that you are asked to work with. Understanding the evolution of data stores will provide context for the modern data architecture, which is presented in this module. The modern data architecture provides a framework to plan a wholistic solution that addresses the concepts of modernize, unify, and innovate, which are described in the Data-Driven Organizations module. Understanding key characteristics of streaming data pipelines will also provide context for many of the concepts and use cases presented in other modules. </a:t>
            </a:r>
          </a:p>
        </p:txBody>
      </p:sp>
    </p:spTree>
    <p:extLst>
      <p:ext uri="{BB962C8B-B14F-4D97-AF65-F5344CB8AC3E}">
        <p14:creationId xmlns:p14="http://schemas.microsoft.com/office/powerpoint/2010/main" val="3827660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processing and consumption layers in the modern data architecture prepare data and make it available to consumers. The consumption layer equates to the analysis and visualization layer of a data pipeline, as identified earlier in the course. In this reference architecture, it’s referred to as the consumption layer. This reflects that the data available in the pipeline can be used and consumed in a variety of ways—either by end users or by other downstream systems that consume outputs of data processing.</a:t>
            </a:r>
          </a:p>
        </p:txBody>
      </p:sp>
    </p:spTree>
    <p:extLst>
      <p:ext uri="{BB962C8B-B14F-4D97-AF65-F5344CB8AC3E}">
        <p14:creationId xmlns:p14="http://schemas.microsoft.com/office/powerpoint/2010/main" val="3020991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2118" y="4620275"/>
            <a:ext cx="5850965" cy="34442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r>
              <a:rPr lang="en-US" b="1" dirty="0">
                <a:solidFill>
                  <a:srgbClr val="000000"/>
                </a:solidFill>
                <a:latin typeface="Calibri" panose="020F0502020204030204" pitchFamily="34" charset="0"/>
              </a:rPr>
              <a:t> </a:t>
            </a:r>
          </a:p>
          <a:p>
            <a:r>
              <a:rPr lang="en-US" b="1" dirty="0"/>
              <a:t>|Instructor notes</a:t>
            </a:r>
          </a:p>
          <a:p>
            <a:r>
              <a:rPr lang="en-US" b="0" dirty="0"/>
              <a:t>|The processing layer components will be expanded upon through the Ingesting and Preparing Data, Ingesting by Batch or by Stream, Processing Big Data, and Processing Data for ML modules. </a:t>
            </a:r>
            <a:r>
              <a:rPr lang="en-US" dirty="0"/>
              <a:t>This section serves as the introduction to the types of processing that occur and the fact that individual ETL (or ELT) pipelines are within the larger processing architecture. These ETL or ELT pipelines extract and transform data from the storage layer and store it again in its transformed state.</a:t>
            </a:r>
          </a:p>
          <a:p>
            <a:r>
              <a:rPr lang="en-US" dirty="0"/>
              <a:t>|This section also references concepts that were presented in the Elements of Data module with respect to actions taken on data and the iterative nature of the pipeline.</a:t>
            </a:r>
            <a:endParaRPr lang="en-US" b="1" dirty="0"/>
          </a:p>
          <a:p>
            <a:r>
              <a:rPr lang="en-US" b="0" dirty="0">
                <a:solidFill>
                  <a:srgbClr val="000000"/>
                </a:solidFill>
                <a:latin typeface="Calibri" panose="020F0502020204030204" pitchFamily="34" charset="0"/>
              </a:rPr>
              <a:t>|</a:t>
            </a:r>
            <a:endParaRPr lang="en-US" dirty="0"/>
          </a:p>
          <a:p>
            <a:r>
              <a:rPr lang="en-US" b="1" dirty="0"/>
              <a:t>|Student notes</a:t>
            </a:r>
          </a:p>
          <a:p>
            <a:r>
              <a:rPr lang="en-US" dirty="0"/>
              <a:t>As noted on the previous slide, components in the data processing layer are responsible for transforming data into a consumable state. The processing layer provides purpose-built components that enable a variety of data types, velocities, and transformations. Each component can read and write data to both Amazon S3 and Amazon Redshift in the storage layer, and all can scale to very high data volumes.</a:t>
            </a:r>
          </a:p>
          <a:p>
            <a:endParaRPr lang="en-US" dirty="0"/>
          </a:p>
          <a:p>
            <a:r>
              <a:rPr lang="en-US" dirty="0"/>
              <a:t>Each pipeline reads data from the storage layer, processes it using temporary storage as needed, and then writes it to the appropriate location in the storage layer. The transformations are grouped into three main types, which are aligned to the use case: </a:t>
            </a:r>
          </a:p>
          <a:p>
            <a:pPr marL="171450" indent="-171450">
              <a:buFont typeface="Arial" panose="020B0604020202020204" pitchFamily="34" charset="0"/>
              <a:buChar char="•"/>
            </a:pPr>
            <a:r>
              <a:rPr lang="en-US" dirty="0"/>
              <a:t>SQL-based processing using a data warehouse (in this case, Amazon RedShift)</a:t>
            </a:r>
          </a:p>
          <a:p>
            <a:pPr marL="171450" indent="-171450">
              <a:buFont typeface="Arial" panose="020B0604020202020204" pitchFamily="34" charset="0"/>
              <a:buChar char="•"/>
            </a:pPr>
            <a:r>
              <a:rPr lang="en-US" dirty="0"/>
              <a:t>Big data processing using big data tools (in this case, Amazon EMR and AWS Glue)</a:t>
            </a:r>
          </a:p>
          <a:p>
            <a:pPr marL="171450" indent="-171450">
              <a:buFont typeface="Arial" panose="020B0604020202020204" pitchFamily="34" charset="0"/>
              <a:buChar char="•"/>
            </a:pPr>
            <a:r>
              <a:rPr lang="en-US" dirty="0"/>
              <a:t>Near real-time processing using streaming (in this case, Amazon Kinesis Data Analytics or Spark streaming on Amazon EMR or AWS Glue)</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details provided here are intended to give you a sense of the types of processing that could be implemented and the types of tools that you might need. Effectively, there are tools for SQL querying, tools that are designed for big data processing, and tools that are designed to process streaming data. The Ingesting and Preparing Data, Ingesting by Batch or by Stream, Processing Big Data, and Processing Data for ML modules discuss these types of processing in more detail.</a:t>
            </a:r>
          </a:p>
        </p:txBody>
      </p:sp>
    </p:spTree>
    <p:extLst>
      <p:ext uri="{BB962C8B-B14F-4D97-AF65-F5344CB8AC3E}">
        <p14:creationId xmlns:p14="http://schemas.microsoft.com/office/powerpoint/2010/main" val="224699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2DD8365F-66C3-404F-BD35-C7860D07B692}"/>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36A38875-B9DC-4CDB-A1E3-896304873E00}"/>
              </a:ext>
            </a:extLst>
          </p:cNvPr>
          <p:cNvSpPr>
            <a:spLocks noGrp="1"/>
          </p:cNvSpPr>
          <p:nvPr>
            <p:ph type="body" idx="1"/>
          </p:nvPr>
        </p:nvSpPr>
        <p:spPr/>
        <p:txBody>
          <a:bodyPr/>
          <a:lstStyle/>
          <a:p>
            <a:pPr lvl="0"/>
            <a:r>
              <a:rPr lang="en-US" b="1"/>
              <a:t>|</a:t>
            </a:r>
            <a:r>
              <a:rPr lang="en-US" b="1" dirty="0"/>
              <a:t>Slide number </a:t>
            </a:r>
            <a:fld id="{553D6894-8726-415B-9FD1-9AEC571F76BC}" type="slidenum">
              <a:rPr lang="en-US" b="1" smtClean="0"/>
              <a:pPr lvl="0"/>
              <a:t>32</a:t>
            </a:fld>
            <a:r>
              <a:rPr lang="en-US" b="1" dirty="0"/>
              <a:t> </a:t>
            </a:r>
          </a:p>
          <a:p>
            <a:r>
              <a:rPr lang="en-US" b="1" dirty="0"/>
              <a:t>|Instructor notes</a:t>
            </a:r>
          </a:p>
          <a:p>
            <a:r>
              <a:rPr lang="en-US" dirty="0"/>
              <a:t>|The consumption layer maps to the Analyzing and Visualizing Data module in this course, and the tools and methods introduced here are addressed at a deeper level in that module. The services introduced here will also be used within lab activities. The Processing Data for ML module will provide additional coverage of Amazon SageMaker and the specific tasks (such as feature engineering) that are part of ML processing.</a:t>
            </a:r>
          </a:p>
          <a:p>
            <a:r>
              <a:rPr lang="en-US" dirty="0"/>
              <a:t>|</a:t>
            </a:r>
          </a:p>
          <a:p>
            <a:r>
              <a:rPr lang="en-US" b="1" dirty="0"/>
              <a:t>|Student notes</a:t>
            </a:r>
          </a:p>
          <a:p>
            <a:r>
              <a:rPr lang="en-US" dirty="0"/>
              <a:t>The data consumption layer is responsible for providing scalable and performant components that use unified interfaces to access all the data and metadata in the storage layer. The consumption layer democratizes access to datasets for different types of users across the organization and enables different analysis methods. Each method has access to combine data from the data warehouse, which is stored in traditional schemas, and data in the lake, which is stored in open formats.</a:t>
            </a:r>
          </a:p>
          <a:p>
            <a:endParaRPr lang="en-US" dirty="0"/>
          </a:p>
          <a:p>
            <a:r>
              <a:rPr lang="en-US" dirty="0"/>
              <a:t>The Analyzing and Visualizing Data module and the Processing Data for ML module discuss these methods and components in more detail, but the next few slides provide a brief overview of how the modern data architecture addresses three analysis methods: interactive SQL queries, BI dashboards, and ML.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F9B59101-4BCD-41C1-B123-851B1AEFC226}"/>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36A38875-B9DC-4CDB-A1E3-896304873E00}"/>
              </a:ext>
            </a:extLst>
          </p:cNvPr>
          <p:cNvSpPr>
            <a:spLocks noGrp="1"/>
          </p:cNvSpPr>
          <p:nvPr>
            <p:ph type="body" idx="1"/>
          </p:nvPr>
        </p:nvSpPr>
        <p:spPr/>
        <p:txBody>
          <a:bodyPr/>
          <a:lstStyle/>
          <a:p>
            <a:pPr lvl="0"/>
            <a:r>
              <a:rPr lang="en-US" b="1"/>
              <a:t>|</a:t>
            </a:r>
            <a:r>
              <a:rPr lang="en-US" b="1" dirty="0"/>
              <a:t>Slide number </a:t>
            </a:r>
            <a:fld id="{553D6894-8726-415B-9FD1-9AEC571F76BC}" type="slidenum">
              <a:rPr lang="en-US" b="1" smtClean="0"/>
              <a:pPr lvl="0"/>
              <a:t>33</a:t>
            </a:fld>
            <a:r>
              <a:rPr lang="en-US" b="1" dirty="0"/>
              <a:t> </a:t>
            </a:r>
          </a:p>
          <a:p>
            <a:r>
              <a:rPr lang="en-US" b="1" dirty="0"/>
              <a:t>|Instructor notes</a:t>
            </a:r>
          </a:p>
          <a:p>
            <a:r>
              <a:rPr lang="en-US" dirty="0"/>
              <a:t>|</a:t>
            </a:r>
          </a:p>
          <a:p>
            <a:r>
              <a:rPr lang="en-US" b="1" dirty="0"/>
              <a:t>|Student notes</a:t>
            </a:r>
          </a:p>
          <a:p>
            <a:r>
              <a:rPr lang="en-US" dirty="0"/>
              <a:t>Business analysts and data scientists can use Amazon Redshift (with Redshift Spectrum) or Athena to explore all data in the storage layer by using interactive SQL. </a:t>
            </a:r>
          </a:p>
        </p:txBody>
      </p:sp>
    </p:spTree>
    <p:extLst>
      <p:ext uri="{BB962C8B-B14F-4D97-AF65-F5344CB8AC3E}">
        <p14:creationId xmlns:p14="http://schemas.microsoft.com/office/powerpoint/2010/main" val="460352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E8D8647A-F746-41B5-8C42-08C25A9B0B9D}"/>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F27D4D4C-8091-4858-A3D5-56432194B9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r>
              <a:rPr lang="en-US" b="1" dirty="0">
                <a:solidFill>
                  <a:srgbClr val="000000"/>
                </a:solidFill>
                <a:latin typeface="Calibri" panose="020F0502020204030204" pitchFamily="34" charset="0"/>
              </a:rPr>
              <a:t> </a:t>
            </a:r>
          </a:p>
          <a:p>
            <a:r>
              <a:rPr lang="en-US" b="1" dirty="0"/>
              <a:t>|Instructor notes</a:t>
            </a:r>
          </a:p>
          <a:p>
            <a:r>
              <a:rPr lang="en-US" b="0" dirty="0">
                <a:solidFill>
                  <a:srgbClr val="000000"/>
                </a:solidFill>
                <a:latin typeface="Calibri" panose="020F0502020204030204" pitchFamily="34" charset="0"/>
              </a:rPr>
              <a:t>|</a:t>
            </a:r>
            <a:endParaRPr lang="en-US" dirty="0"/>
          </a:p>
          <a:p>
            <a:r>
              <a:rPr lang="en-US" b="1" dirty="0"/>
              <a:t>|Student notes</a:t>
            </a:r>
          </a:p>
          <a:p>
            <a:r>
              <a:rPr lang="en-US" dirty="0"/>
              <a:t>Business analysts can use the Athena or Amazon Redshift interactive SQL interface to power Amazon QuickSight dashboards with data from the storage layer. The lab in this module will give you practice using Athena and AWS Glue to query data that is stored in Amazon S3.</a:t>
            </a:r>
          </a:p>
          <a:p>
            <a:endParaRPr lang="en-US" dirty="0"/>
          </a:p>
          <a:p>
            <a:r>
              <a:rPr lang="en-US" dirty="0"/>
              <a:t>QuickSight is serverless and helps you create and publish interactive BI dashboards. QuickSight is one example of a BI tool, and organizations might use a variety of tools or integrations to derive business intelligence.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QuickSight also enriches dashboards and visuals with automatically generated ML insights such as forecasting and anomaly detection. </a:t>
            </a: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DDCB9AEB-DDA5-422E-9221-EA1C10261131}"/>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EBB78029-25C5-4FF0-BC59-CAE8CF28D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r>
              <a:rPr lang="en-US" b="1" dirty="0">
                <a:solidFill>
                  <a:srgbClr val="000000"/>
                </a:solidFill>
                <a:latin typeface="Calibri" panose="020F0502020204030204" pitchFamily="34" charset="0"/>
              </a:rPr>
              <a:t> </a:t>
            </a:r>
          </a:p>
          <a:p>
            <a:r>
              <a:rPr lang="en-US" b="1" dirty="0"/>
              <a:t>|Instructor notes</a:t>
            </a:r>
          </a:p>
          <a:p>
            <a:r>
              <a:rPr lang="en-US" b="0" dirty="0">
                <a:solidFill>
                  <a:srgbClr val="000000"/>
                </a:solidFill>
                <a:latin typeface="Calibri" panose="020F0502020204030204" pitchFamily="34" charset="0"/>
              </a:rPr>
              <a:t>|</a:t>
            </a:r>
            <a:endParaRPr lang="en-US" dirty="0"/>
          </a:p>
          <a:p>
            <a:r>
              <a:rPr lang="en-US" b="1" dirty="0"/>
              <a:t>|Student notes</a:t>
            </a:r>
          </a:p>
          <a:p>
            <a:r>
              <a:rPr lang="en-US" dirty="0"/>
              <a:t>Data scientists typically need to explore, wrangle, and perform feature engineering on a variety of structured and unstructured datasets to prepare the data to train ML models.</a:t>
            </a:r>
          </a:p>
          <a:p>
            <a:endParaRPr lang="en-US" dirty="0"/>
          </a:p>
          <a:p>
            <a:r>
              <a:rPr lang="en-US" dirty="0"/>
              <a:t>The interfaces that are available in this architecture simplify data preparation steps. After a data scientist has prepared the data, they can develop, train, and deploy ML models by connecting ML tools to the storage layer. In this AWS architecture, they could use SageMaker to connect to the storage layer to access their training feature sets.</a:t>
            </a:r>
          </a:p>
          <a:p>
            <a:endParaRPr lang="en-US" dirty="0"/>
          </a:p>
          <a:p>
            <a:r>
              <a:rPr lang="en-US" dirty="0"/>
              <a:t>SageMaker is a fully managed service that provides components to build, train, and deploy ML models by using an integrated development environment (IDE) called Amazon SageMaker Studio. In SageMaker Studio, you can upload data, create new notebooks, train and tune models, move back and forth between steps to adjust experiments, compare results, and deploy models to production all in one place. ML models are trained on SageMaker managed compute instances.</a:t>
            </a:r>
          </a:p>
          <a:p>
            <a:endParaRPr lang="en-US" dirty="0"/>
          </a:p>
          <a:p>
            <a:r>
              <a:rPr lang="en-US" dirty="0"/>
              <a:t>You will learn more about SageMaker in the Processing Data for ML module.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344676C-F87C-42DC-8CAF-1B012E0B75F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36</a:t>
            </a:fld>
            <a:r>
              <a:rPr lang="en-US" b="1" dirty="0"/>
              <a:t> </a:t>
            </a:r>
          </a:p>
          <a:p>
            <a:r>
              <a:rPr lang="en-US" b="1" dirty="0"/>
              <a:t>|Instructor notes</a:t>
            </a:r>
          </a:p>
          <a:p>
            <a:r>
              <a:rPr lang="en-US" dirty="0"/>
              <a:t>|</a:t>
            </a:r>
          </a:p>
          <a:p>
            <a:r>
              <a:rPr lang="en-US" b="1" dirty="0"/>
              <a:t>|Student notes</a:t>
            </a:r>
          </a:p>
          <a:p>
            <a:r>
              <a:rPr lang="en-US" dirty="0"/>
              <a:t>Here are a few key points to summarize this section.</a:t>
            </a:r>
          </a:p>
          <a:p>
            <a:pPr marL="171450" indent="-171450">
              <a:buFont typeface="Arial" panose="020B0604020202020204" pitchFamily="34" charset="0"/>
              <a:buChar char="•"/>
            </a:pPr>
            <a:r>
              <a:rPr lang="en-US" dirty="0"/>
              <a:t>The processing layer is where data is transformed for some type of consumption. The modern data architecture supports three general types of processing: SQL-based ELT, big data processing, and near real-time ETL.</a:t>
            </a:r>
          </a:p>
          <a:p>
            <a:pPr marL="171450" indent="-171450">
              <a:buFont typeface="Arial" panose="020B0604020202020204" pitchFamily="34" charset="0"/>
              <a:buChar char="•"/>
            </a:pPr>
            <a:r>
              <a:rPr lang="en-US" dirty="0"/>
              <a:t>The consumption layer includes components that access the data and metadata in the storage layer (including the data that is transformed by the processing layer). The consumption layer supports three analysis methods: interactive SQL queries, BI dashboards, and ML.</a:t>
            </a:r>
          </a:p>
        </p:txBody>
      </p:sp>
    </p:spTree>
    <p:extLst>
      <p:ext uri="{BB962C8B-B14F-4D97-AF65-F5344CB8AC3E}">
        <p14:creationId xmlns:p14="http://schemas.microsoft.com/office/powerpoint/2010/main" val="36527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37</a:t>
            </a:fld>
            <a:r>
              <a:rPr lang="en-US" b="1" dirty="0">
                <a:solidFill>
                  <a:srgbClr val="000000"/>
                </a:solidFill>
                <a:latin typeface="Calibri" panose="020F0502020204030204" pitchFamily="34" charset="0"/>
              </a:rPr>
              <a:t> </a:t>
            </a:r>
          </a:p>
          <a:p>
            <a:r>
              <a:rPr lang="en-US" b="1" dirty="0"/>
              <a:t>|Instructor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|Suggest that students open the </a:t>
            </a:r>
            <a:r>
              <a:rPr lang="en-US" b="0" i="1" dirty="0">
                <a:solidFill>
                  <a:srgbClr val="000000"/>
                </a:solidFill>
                <a:latin typeface="Calibri" panose="020F0502020204030204" pitchFamily="34" charset="0"/>
              </a:rPr>
              <a:t>Data Analytics Lens: AWS Well-Architected Framework</a:t>
            </a:r>
            <a:r>
              <a:rPr lang="en-US" b="0" dirty="0">
                <a:solidFill>
                  <a:srgbClr val="000000"/>
                </a:solidFill>
                <a:latin typeface="Calibri" panose="020F0502020204030204" pitchFamily="34" charset="0"/>
              </a:rPr>
              <a:t> resource and go to </a:t>
            </a:r>
            <a:r>
              <a:rPr lang="en-US" b="1" dirty="0">
                <a:solidFill>
                  <a:srgbClr val="000000"/>
                </a:solidFill>
                <a:latin typeface="Calibri" panose="020F0502020204030204" pitchFamily="34" charset="0"/>
              </a:rPr>
              <a:t>Scenarios</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Streaming ingest and stream processing</a:t>
            </a:r>
            <a:r>
              <a:rPr lang="en-US" b="0" dirty="0">
                <a:solidFill>
                  <a:srgbClr val="000000"/>
                </a:solidFill>
                <a:latin typeface="Calibri" panose="020F0502020204030204" pitchFamily="34" charset="0"/>
              </a:rPr>
              <a:t> &gt; </a:t>
            </a:r>
            <a:r>
              <a:rPr lang="en-US" b="1" dirty="0">
                <a:solidFill>
                  <a:srgbClr val="000000"/>
                </a:solidFill>
                <a:latin typeface="Calibri" panose="020F0502020204030204" pitchFamily="34" charset="0"/>
              </a:rPr>
              <a:t>Reference architecture</a:t>
            </a:r>
            <a:r>
              <a:rPr lang="en-US" b="0" dirty="0">
                <a:solidFill>
                  <a:srgbClr val="000000"/>
                </a:solidFill>
                <a:latin typeface="Calibri" panose="020F0502020204030204" pitchFamily="34" charset="0"/>
              </a:rPr>
              <a:t>. The direct link is provided in the Content Resources section of the course.</a:t>
            </a:r>
          </a:p>
          <a:p>
            <a:r>
              <a:rPr lang="en-US" b="0" dirty="0">
                <a:solidFill>
                  <a:srgbClr val="000000"/>
                </a:solidFill>
                <a:latin typeface="Calibri" panose="020F0502020204030204" pitchFamily="34" charset="0"/>
              </a:rPr>
              <a:t>|</a:t>
            </a:r>
            <a:endParaRPr lang="en-US" dirty="0"/>
          </a:p>
          <a:p>
            <a:r>
              <a:rPr lang="en-US" b="1" dirty="0"/>
              <a:t>|Student notes</a:t>
            </a:r>
          </a:p>
          <a:p>
            <a:r>
              <a:rPr lang="en-US" b="0" dirty="0"/>
              <a:t>The modern data architecture layers that you reviewed touch on the concepts of ingesting and processing streaming data as part of the ingestion and processing layers, respectively. The Amazon Kinesis services were highlighted to perform these tasks.</a:t>
            </a:r>
          </a:p>
          <a:p>
            <a:endParaRPr lang="en-US" b="0" dirty="0"/>
          </a:p>
          <a:p>
            <a:r>
              <a:rPr lang="en-US" b="0" dirty="0"/>
              <a:t>But it's worth taking a quick look at a stream processing scenario from end to end to highlight how the distinct layers that you have been learning about blur together when you ingest and process streaming data. The Ingesting by Batch or by Stream module describes streaming pipelines in more detail. </a:t>
            </a:r>
            <a:r>
              <a:rPr lang="en-US" sz="1200" b="0" i="0" kern="1200" dirty="0">
                <a:solidFill>
                  <a:schemeClr val="tx1"/>
                </a:solidFill>
                <a:effectLst/>
                <a:latin typeface="+mn-lt"/>
                <a:ea typeface="+mn-ea"/>
                <a:cs typeface="+mn-cs"/>
              </a:rPr>
              <a:t>The pipeline that is depicted on the slide is based on the reference architecture for streaming ingest and stream processing in </a:t>
            </a:r>
            <a:r>
              <a:rPr lang="en-US" sz="1200" b="0" i="1" kern="1200" dirty="0">
                <a:solidFill>
                  <a:schemeClr val="tx1"/>
                </a:solidFill>
                <a:effectLst/>
                <a:latin typeface="+mn-lt"/>
                <a:ea typeface="+mn-ea"/>
                <a:cs typeface="+mn-cs"/>
              </a:rPr>
              <a:t>Data Analytics Lens: AWS Well-Architected Framework</a:t>
            </a:r>
            <a:r>
              <a:rPr lang="en-US" sz="1200" b="0" i="0" kern="1200" dirty="0">
                <a:solidFill>
                  <a:schemeClr val="tx1"/>
                </a:solidFill>
                <a:effectLst/>
                <a:latin typeface="+mn-lt"/>
                <a:ea typeface="+mn-ea"/>
                <a:cs typeface="+mn-cs"/>
              </a:rPr>
              <a:t>.</a:t>
            </a:r>
            <a:endParaRPr lang="en-US" b="0" dirty="0"/>
          </a:p>
        </p:txBody>
      </p:sp>
    </p:spTree>
    <p:extLst>
      <p:ext uri="{BB962C8B-B14F-4D97-AF65-F5344CB8AC3E}">
        <p14:creationId xmlns:p14="http://schemas.microsoft.com/office/powerpoint/2010/main" val="134927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4CB74500-F00A-4A0D-AAE8-C696A0EFCD1A}"/>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36A38875-B9DC-4CDB-A1E3-896304873E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a:t>
            </a:fld>
            <a:r>
              <a:rPr lang="en-US" b="1" dirty="0">
                <a:solidFill>
                  <a:srgbClr val="000000"/>
                </a:solidFill>
                <a:latin typeface="Calibri" panose="020F0502020204030204" pitchFamily="34" charset="0"/>
              </a:rPr>
              <a:t> </a:t>
            </a:r>
          </a:p>
          <a:p>
            <a:r>
              <a:rPr lang="en-US" b="1" dirty="0"/>
              <a:t>|Instructor notes </a:t>
            </a:r>
          </a:p>
          <a:p>
            <a:r>
              <a:rPr lang="en-US" b="0" dirty="0">
                <a:solidFill>
                  <a:srgbClr val="000000"/>
                </a:solidFill>
                <a:latin typeface="Calibri" panose="020F0502020204030204" pitchFamily="34" charset="0"/>
              </a:rPr>
              <a:t>|</a:t>
            </a:r>
            <a:endParaRPr lang="en-US" dirty="0"/>
          </a:p>
          <a:p>
            <a:r>
              <a:rPr lang="en-US" b="1" dirty="0"/>
              <a:t>|Student notes</a:t>
            </a:r>
          </a:p>
          <a:p>
            <a:r>
              <a:rPr lang="en-US" b="0" dirty="0"/>
              <a:t>Streaming pipelines follow the same general layers as other pipelines, but there are some unique considerations. Data sources include clickstream </a:t>
            </a:r>
            <a:r>
              <a:rPr lang="en-US" dirty="0"/>
              <a:t>logs, mobile apps, existing application databases, or Internet of Things (IoT) sensors. You might want to respond to this data in real time or use it for analysis later.</a:t>
            </a:r>
          </a:p>
          <a:p>
            <a:endParaRPr lang="en-US" dirty="0"/>
          </a:p>
          <a:p>
            <a:r>
              <a:rPr lang="en-US" i="1" dirty="0"/>
              <a:t>Producers</a:t>
            </a:r>
            <a:r>
              <a:rPr lang="en-US" dirty="0"/>
              <a:t> ingest records onto the stream. Producers are integrations that collect data from a source and load it onto the stream. </a:t>
            </a:r>
            <a:r>
              <a:rPr lang="en-US" i="1" dirty="0"/>
              <a:t>Consumers</a:t>
            </a:r>
            <a:r>
              <a:rPr lang="en-US" i="0" dirty="0"/>
              <a:t> process records. </a:t>
            </a:r>
            <a:r>
              <a:rPr lang="en-US" dirty="0"/>
              <a:t>Consumers read data from the stream and perform their own processing on it. The stream itself provides a temporary but durable storage layer for the streaming solution.</a:t>
            </a:r>
          </a:p>
          <a:p>
            <a:endParaRPr lang="en-US" dirty="0"/>
          </a:p>
          <a:p>
            <a:r>
              <a:rPr lang="en-US" dirty="0"/>
              <a:t>In the pipeline that is depicted in this slide, Amazon CloudWatch Events is the producer that puts CloudWatch Events event data onto the stream. Kinesis Data Streams provides the storage. The data is then available to multiple consumers.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real-time streaming analytics, records on the stream are typically processed sequentially and incrementally by record over sliding time windows. In the pipeline that is depicted on the slide, Kinesis Data Analytics is a consumer of the stream and processes streaming data by using custom applications or standard SQL. In this example, results are sent to OpenSearch Service, where they can be used to visualize real-time insights with OpenSearch Dashboards immediately.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this scenario, Amazon S3 and Amazon Redshift also consume the data that Kinesis Data Analytics processes. These downstream destinations aren't being used for real-time analytics but could be used for serving applications such as one-time analytics and ML. This is an example of how the modern data architecture supports the goal of making ingested data available to let different consumers perform different types of analytics and run AI/ML applications.</a:t>
            </a:r>
            <a:endParaRPr lang="en-US"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55511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FDA50D0-2966-4D4D-A02E-794EAE0A1A0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39</a:t>
            </a:fld>
            <a:r>
              <a:rPr lang="en-US" b="1" dirty="0"/>
              <a:t> </a:t>
            </a:r>
          </a:p>
          <a:p>
            <a:r>
              <a:rPr lang="en-US" b="1" dirty="0"/>
              <a:t>|Instructor notes</a:t>
            </a:r>
          </a:p>
          <a:p>
            <a:r>
              <a:rPr lang="en-US" dirty="0"/>
              <a:t>|</a:t>
            </a:r>
          </a:p>
          <a:p>
            <a:r>
              <a:rPr lang="en-US" b="1" dirty="0"/>
              <a:t>|Student notes</a:t>
            </a:r>
          </a:p>
          <a:p>
            <a:r>
              <a:rPr lang="en-US" dirty="0"/>
              <a:t>Here are a few key points to summarize this section. </a:t>
            </a:r>
          </a:p>
          <a:p>
            <a:pPr marL="171450" indent="-171450">
              <a:buFont typeface="Arial" panose="020B0604020202020204" pitchFamily="34" charset="0"/>
              <a:buChar char="•"/>
            </a:pPr>
            <a:r>
              <a:rPr lang="en-US" dirty="0"/>
              <a:t>Streaming analytics includes producers who put things on the stream and consumers who get things off the stream.</a:t>
            </a:r>
          </a:p>
          <a:p>
            <a:pPr marL="171450" indent="-171450">
              <a:buFont typeface="Arial" panose="020B0604020202020204" pitchFamily="34" charset="0"/>
              <a:buChar char="•"/>
            </a:pPr>
            <a:r>
              <a:rPr lang="en-US" dirty="0"/>
              <a:t>A stream provides temporary storage to process incoming data in real time for delivery to real-time applications, such as real-time dashboards.</a:t>
            </a:r>
          </a:p>
          <a:p>
            <a:pPr marL="171450" indent="-171450">
              <a:buFont typeface="Arial" panose="020B0604020202020204" pitchFamily="34" charset="0"/>
              <a:buChar char="•"/>
            </a:pPr>
            <a:r>
              <a:rPr lang="en-US" dirty="0"/>
              <a:t>The results of streaming analytics might also be saved to more durable storage for additional processing downstream.</a:t>
            </a:r>
          </a:p>
        </p:txBody>
      </p:sp>
    </p:spTree>
    <p:extLst>
      <p:ext uri="{BB962C8B-B14F-4D97-AF65-F5344CB8AC3E}">
        <p14:creationId xmlns:p14="http://schemas.microsoft.com/office/powerpoint/2010/main" val="77317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92BE8C1-D445-44A2-AB6F-21F79C0306B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a:t>
            </a:fld>
            <a:r>
              <a:rPr lang="en-US" b="1" dirty="0"/>
              <a:t> </a:t>
            </a:r>
          </a:p>
          <a:p>
            <a:r>
              <a:rPr lang="en-US" b="1" dirty="0"/>
              <a:t>|Instructor notes</a:t>
            </a:r>
          </a:p>
          <a:p>
            <a:r>
              <a:rPr lang="en-US" dirty="0"/>
              <a:t>|Each module has an introduction, content sections, and a wrap-up. The wrap-up for this module contains a sample exam question for you to review with the students.</a:t>
            </a:r>
          </a:p>
          <a:p>
            <a:r>
              <a:rPr lang="en-US" dirty="0"/>
              <a:t>|</a:t>
            </a:r>
          </a:p>
          <a:p>
            <a:r>
              <a:rPr lang="en-US" b="1" dirty="0"/>
              <a:t>|Student notes</a:t>
            </a:r>
          </a:p>
          <a:p>
            <a:r>
              <a:rPr lang="en-US" dirty="0"/>
              <a:t>The objectives of this module are presented across multiple sections.</a:t>
            </a:r>
          </a:p>
          <a:p>
            <a:endParaRPr lang="en-US" dirty="0"/>
          </a:p>
          <a:p>
            <a:r>
              <a:rPr lang="en-US" dirty="0"/>
              <a:t>You will also complete an activity using the Well-Architected Framework.</a:t>
            </a:r>
          </a:p>
          <a:p>
            <a:endParaRPr lang="en-US" dirty="0"/>
          </a:p>
          <a:p>
            <a:r>
              <a:rPr lang="en-US" dirty="0"/>
              <a:t>The module wraps up with a sample exam question and an online knowledge check that covers the presented material.</a:t>
            </a:r>
          </a:p>
        </p:txBody>
      </p:sp>
    </p:spTree>
    <p:extLst>
      <p:ext uri="{BB962C8B-B14F-4D97-AF65-F5344CB8AC3E}">
        <p14:creationId xmlns:p14="http://schemas.microsoft.com/office/powerpoint/2010/main" val="1372745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40</a:t>
            </a:fld>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You will now complete a lab. The next slide summarizes what you will do in the lab, and you will find the detailed instructions in the lab environment.</a:t>
            </a:r>
          </a:p>
        </p:txBody>
      </p:sp>
    </p:spTree>
    <p:extLst>
      <p:ext uri="{BB962C8B-B14F-4D97-AF65-F5344CB8AC3E}">
        <p14:creationId xmlns:p14="http://schemas.microsoft.com/office/powerpoint/2010/main" val="2020922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41</a:t>
            </a:fld>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Access the lab environment through your online course to get additional details and complete the lab.</a:t>
            </a:r>
            <a:endParaRPr lang="en-US" dirty="0"/>
          </a:p>
        </p:txBody>
      </p:sp>
    </p:spTree>
    <p:extLst>
      <p:ext uri="{BB962C8B-B14F-4D97-AF65-F5344CB8AC3E}">
        <p14:creationId xmlns:p14="http://schemas.microsoft.com/office/powerpoint/2010/main" val="1675079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42</a:t>
            </a:fld>
            <a:endParaRPr lang="en-US" b="0"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|Q1 - </a:t>
            </a:r>
            <a:r>
              <a:rPr lang="en-US" b="1" dirty="0">
                <a:solidFill>
                  <a:srgbClr val="000000"/>
                </a:solidFill>
                <a:latin typeface="Calibri" panose="020F0502020204030204" pitchFamily="34" charset="0"/>
              </a:rPr>
              <a:t>Example strong response: </a:t>
            </a:r>
            <a:r>
              <a:rPr lang="en-US" b="0" dirty="0">
                <a:solidFill>
                  <a:srgbClr val="000000"/>
                </a:solidFill>
                <a:latin typeface="Calibri" panose="020F0502020204030204" pitchFamily="34" charset="0"/>
              </a:rPr>
              <a:t>Using Athena and AWS Glue is an example of using a relational database to capture and analyze data that is formatted as columns and rows. Any company could effectively use this type of database to track any part of its business, such as sales, support cases, and customer contact information.</a:t>
            </a:r>
          </a:p>
          <a:p>
            <a:r>
              <a:rPr lang="en-US" b="0" dirty="0">
                <a:solidFill>
                  <a:srgbClr val="000000"/>
                </a:solidFill>
                <a:latin typeface="Calibri" panose="020F0502020204030204" pitchFamily="34" charset="0"/>
              </a:rPr>
              <a:t>|Q2 - </a:t>
            </a:r>
            <a:r>
              <a:rPr lang="en-US" b="1" dirty="0">
                <a:solidFill>
                  <a:srgbClr val="000000"/>
                </a:solidFill>
                <a:latin typeface="Calibri" panose="020F0502020204030204" pitchFamily="34" charset="0"/>
              </a:rPr>
              <a:t>Example strong response: </a:t>
            </a:r>
            <a:r>
              <a:rPr lang="en-US" b="0" dirty="0">
                <a:solidFill>
                  <a:srgbClr val="000000"/>
                </a:solidFill>
                <a:latin typeface="Calibri" panose="020F0502020204030204" pitchFamily="34" charset="0"/>
              </a:rPr>
              <a:t>You should only share data that is stored in the AWS Glue database with those who need access to perform a specific job function. This follows the principle of least privilege and is one of the principles of the AWS Well-Architected Framework.</a:t>
            </a:r>
          </a:p>
          <a:p>
            <a:r>
              <a:rPr lang="en-US" b="0" dirty="0">
                <a:solidFill>
                  <a:srgbClr val="000000"/>
                </a:solidFill>
                <a:latin typeface="Calibri" panose="020F0502020204030204" pitchFamily="34" charset="0"/>
              </a:rPr>
              <a:t>|Q3 - </a:t>
            </a:r>
            <a:r>
              <a:rPr lang="en-US" b="1" dirty="0">
                <a:solidFill>
                  <a:srgbClr val="000000"/>
                </a:solidFill>
                <a:latin typeface="Calibri" panose="020F0502020204030204" pitchFamily="34" charset="0"/>
              </a:rPr>
              <a:t>Example strong response: </a:t>
            </a:r>
            <a:r>
              <a:rPr lang="en-US" b="0" dirty="0">
                <a:solidFill>
                  <a:srgbClr val="000000"/>
                </a:solidFill>
                <a:latin typeface="Calibri" panose="020F0502020204030204" pitchFamily="34" charset="0"/>
              </a:rPr>
              <a:t>You should store data in a centralized data lake with versioning. Only provide access to those who it to perform a specific job function. You could create a Center of Excellence team to introduce, enforce, and maintain best practices for the overall data and analytics solution. This team would help to ensure that best practices are maintained, data is secured, and data remains of high quality so that the best insights can be taken from the data.</a:t>
            </a:r>
          </a:p>
          <a:p>
            <a:r>
              <a:rPr lang="en-US" b="0" dirty="0">
                <a:solidFill>
                  <a:srgbClr val="000000"/>
                </a:solidFill>
                <a:latin typeface="Calibri" panose="020F0502020204030204" pitchFamily="34" charset="0"/>
              </a:rPr>
              <a:t>|Q4 - </a:t>
            </a:r>
            <a:r>
              <a:rPr lang="en-US" b="1" dirty="0">
                <a:solidFill>
                  <a:srgbClr val="000000"/>
                </a:solidFill>
                <a:latin typeface="Calibri" panose="020F0502020204030204" pitchFamily="34" charset="0"/>
              </a:rPr>
              <a:t>Example strong response: </a:t>
            </a:r>
            <a:r>
              <a:rPr lang="en-US" b="0" dirty="0">
                <a:solidFill>
                  <a:srgbClr val="000000"/>
                </a:solidFill>
                <a:latin typeface="Calibri" panose="020F0502020204030204" pitchFamily="34" charset="0"/>
              </a:rPr>
              <a:t>They could run a named query directly from the Athena console query editor by using the Saved Queries tab.</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Your instructor might review these questions with you, or you might review them on your own. Use this opportunity to extend your thinking about the tasks that you performed during the lab.</a:t>
            </a:r>
            <a:endParaRPr lang="en-US" dirty="0"/>
          </a:p>
        </p:txBody>
      </p:sp>
    </p:spTree>
    <p:extLst>
      <p:ext uri="{BB962C8B-B14F-4D97-AF65-F5344CB8AC3E}">
        <p14:creationId xmlns:p14="http://schemas.microsoft.com/office/powerpoint/2010/main" val="5299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5F5CA13-5218-4CA6-A831-DED97048E6C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43</a:t>
            </a:fld>
            <a:r>
              <a:rPr lang="en-US" b="1" dirty="0"/>
              <a:t> </a:t>
            </a:r>
          </a:p>
          <a:p>
            <a:r>
              <a:rPr lang="en-US" b="1" dirty="0"/>
              <a:t>|Instructor notes</a:t>
            </a:r>
          </a:p>
          <a:p>
            <a:r>
              <a:rPr lang="en-US" dirty="0"/>
              <a:t>|</a:t>
            </a:r>
          </a:p>
          <a:p>
            <a:r>
              <a:rPr lang="en-US" b="1" dirty="0"/>
              <a:t>|Student notes</a:t>
            </a:r>
          </a:p>
          <a:p>
            <a:r>
              <a:rPr lang="en-US" dirty="0"/>
              <a:t>This section summarizes what you have learned and brings the Design Principles and Patterns for Data Pipelines module to a close.</a:t>
            </a:r>
          </a:p>
        </p:txBody>
      </p:sp>
    </p:spTree>
    <p:extLst>
      <p:ext uri="{BB962C8B-B14F-4D97-AF65-F5344CB8AC3E}">
        <p14:creationId xmlns:p14="http://schemas.microsoft.com/office/powerpoint/2010/main" val="108544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00E2B5A-B455-4FE8-AF8F-E8AE93480320}"/>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44</a:t>
            </a:fld>
            <a:r>
              <a:rPr lang="en-US" b="1" dirty="0"/>
              <a:t> </a:t>
            </a:r>
          </a:p>
          <a:p>
            <a:r>
              <a:rPr lang="en-US" b="1" dirty="0"/>
              <a:t>|Instructor notes</a:t>
            </a:r>
          </a:p>
          <a:p>
            <a:r>
              <a:rPr lang="en-US" dirty="0"/>
              <a:t>|This is a good opportunity to use an online group or discussion board to ask students to reflect on what they have learned. You might ask the students to recall a point from the module that aligns to one of the listed objectives. This provides a good segue to the knowledge check and sample exam question.</a:t>
            </a:r>
          </a:p>
          <a:p>
            <a:r>
              <a:rPr lang="en-US" dirty="0"/>
              <a:t>|</a:t>
            </a:r>
          </a:p>
          <a:p>
            <a:r>
              <a:rPr lang="en-US" b="1" dirty="0"/>
              <a:t>|Student notes</a:t>
            </a:r>
          </a:p>
          <a:p>
            <a:r>
              <a:rPr lang="en-US" dirty="0"/>
              <a:t>This module focused on the design principles and patterns that you will use to build data pipelines. You learned about how the evolution of data stores and data architectures informed design principles of the modern data architecture. You used the Well-Architected Framework to find design principles and recommendations that are related to building analytics pipelines. In addition to the modern data architecture, you were introduced to key characteristics of streaming data pipelines. </a:t>
            </a:r>
          </a:p>
        </p:txBody>
      </p:sp>
    </p:spTree>
    <p:extLst>
      <p:ext uri="{BB962C8B-B14F-4D97-AF65-F5344CB8AC3E}">
        <p14:creationId xmlns:p14="http://schemas.microsoft.com/office/powerpoint/2010/main" val="42811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4F1CE035-D84A-44B7-B22E-E04E749A0589}"/>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45</a:t>
            </a:fld>
            <a:r>
              <a:rPr lang="en-US" b="1" dirty="0"/>
              <a:t> </a:t>
            </a:r>
          </a:p>
          <a:p>
            <a:r>
              <a:rPr lang="en-US" b="1" dirty="0"/>
              <a:t>|Instructor notes</a:t>
            </a:r>
          </a:p>
          <a:p>
            <a:r>
              <a:rPr lang="en-US" dirty="0"/>
              <a:t>|</a:t>
            </a:r>
          </a:p>
          <a:p>
            <a:r>
              <a:rPr lang="en-US" b="1" dirty="0"/>
              <a:t>|Student notes</a:t>
            </a:r>
          </a:p>
          <a:p>
            <a:r>
              <a:rPr lang="en-US" dirty="0"/>
              <a:t>Use your online course to access the knowledge check for this module.</a:t>
            </a:r>
          </a:p>
        </p:txBody>
      </p:sp>
    </p:spTree>
    <p:extLst>
      <p:ext uri="{BB962C8B-B14F-4D97-AF65-F5344CB8AC3E}">
        <p14:creationId xmlns:p14="http://schemas.microsoft.com/office/powerpoint/2010/main" val="1398228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CB86F14-7558-4AC4-BE2E-66B2A1F9DC19}"/>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46</a:t>
            </a:fld>
            <a:r>
              <a:rPr lang="en-US" b="1" dirty="0"/>
              <a:t> </a:t>
            </a:r>
          </a:p>
          <a:p>
            <a:r>
              <a:rPr lang="en-US" b="1" dirty="0"/>
              <a:t>|Instructor notes</a:t>
            </a:r>
          </a:p>
          <a:p>
            <a:r>
              <a:rPr lang="en-US" b="0" dirty="0"/>
              <a:t>|The key words section is animated to be revealed on click. </a:t>
            </a:r>
            <a:endParaRPr lang="en-US" b="1" dirty="0"/>
          </a:p>
          <a:p>
            <a:r>
              <a:rPr lang="en-US" dirty="0"/>
              <a:t>|</a:t>
            </a:r>
            <a:r>
              <a:rPr lang="en-US" b="1" dirty="0"/>
              <a:t>Slide titled Matching ingestion services to variety, volume, and velocity </a:t>
            </a:r>
            <a:r>
              <a:rPr lang="en-US" dirty="0"/>
              <a:t>includes information about Amazon AppFlow. </a:t>
            </a:r>
            <a:r>
              <a:rPr lang="en-US" b="1" dirty="0"/>
              <a:t>Slide titled Catalog layer for governance and discoverability </a:t>
            </a:r>
            <a:r>
              <a:rPr lang="en-US" dirty="0"/>
              <a:t>discusses using Amazon Redshift Spectrum to combine data from the data lake and warehouse.</a:t>
            </a:r>
          </a:p>
          <a:p>
            <a:r>
              <a:rPr lang="en-US" dirty="0"/>
              <a:t>|</a:t>
            </a:r>
          </a:p>
          <a:p>
            <a:r>
              <a:rPr lang="en-US" b="1" dirty="0"/>
              <a:t>|Student notes</a:t>
            </a:r>
          </a:p>
          <a:p>
            <a:r>
              <a:rPr lang="en-US" dirty="0"/>
              <a:t>The question notes that the modern data architecture has been implemented and the analyst wants to combine data in the warehouse with data that needs to be ingested into the pipeline from a SaaS system. The SaaS system data is in JSON format, which indicates that it is semistructured. The range of data to be ingested is 6 months of ticket data. Finally, the goal is to simplify the work for both the engineer and the analyst.</a:t>
            </a:r>
          </a:p>
        </p:txBody>
      </p:sp>
    </p:spTree>
    <p:extLst>
      <p:ext uri="{BB962C8B-B14F-4D97-AF65-F5344CB8AC3E}">
        <p14:creationId xmlns:p14="http://schemas.microsoft.com/office/powerpoint/2010/main" val="293879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A830190D-1033-4806-9E51-3158B13DA7D8}"/>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47</a:t>
            </a:fld>
            <a:r>
              <a:rPr lang="en-US" b="1" dirty="0"/>
              <a:t> </a:t>
            </a:r>
          </a:p>
          <a:p>
            <a:r>
              <a:rPr lang="en-US" b="1" dirty="0"/>
              <a:t>|Instructor notes</a:t>
            </a:r>
          </a:p>
          <a:p>
            <a:r>
              <a:rPr lang="en-US" dirty="0"/>
              <a:t>|</a:t>
            </a:r>
          </a:p>
          <a:p>
            <a:r>
              <a:rPr lang="en-US" b="1" dirty="0"/>
              <a:t>|Student notes</a:t>
            </a:r>
          </a:p>
          <a:p>
            <a:r>
              <a:rPr lang="en-US" dirty="0"/>
              <a:t>Use the key words that you identified on the previous slide, and review each of the possible responses to determine which two best address the question.</a:t>
            </a:r>
          </a:p>
        </p:txBody>
      </p:sp>
    </p:spTree>
    <p:extLst>
      <p:ext uri="{BB962C8B-B14F-4D97-AF65-F5344CB8AC3E}">
        <p14:creationId xmlns:p14="http://schemas.microsoft.com/office/powerpoint/2010/main" val="4280026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88915AA7-2296-4870-BDBA-AFB3F4C576A7}"/>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48</a:t>
            </a:fld>
            <a:r>
              <a:rPr lang="en-US" b="1" dirty="0"/>
              <a:t> </a:t>
            </a:r>
          </a:p>
          <a:p>
            <a:r>
              <a:rPr lang="en-US" b="1" dirty="0"/>
              <a:t>|Instructor notes</a:t>
            </a:r>
          </a:p>
          <a:p>
            <a:r>
              <a:rPr lang="en-US" dirty="0"/>
              <a:t>|</a:t>
            </a:r>
          </a:p>
          <a:p>
            <a:r>
              <a:rPr lang="en-US" b="1" dirty="0"/>
              <a:t>|Student notes</a:t>
            </a:r>
          </a:p>
          <a:p>
            <a:pPr lvl="0"/>
            <a:r>
              <a:rPr lang="en-US" dirty="0"/>
              <a:t>Choice B (Use Kinesis Data Firehose to stream the SaaS data into Amazon S3) doesn’t fit the scenario. Kinesis Data Firehose would be appropriate for streaming data, but this request is for a dataset comprised of 6 months of ticket data.</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Choice C (</a:t>
            </a:r>
            <a:r>
              <a:rPr lang="en-US" sz="1200" dirty="0"/>
              <a:t>Use OpenSearch Service to index the customer ticket data so that the analyst can search it</a:t>
            </a:r>
            <a:r>
              <a:rPr lang="en-US" dirty="0"/>
              <a:t>) doesn’t fit the scenario. OpenSearch Service is a purpose-built data store and search engine that is optimized for real-time analytics. The dataset doesn’t require real-time analytics, and the analyst would need to search for ticket data and then combine it with the sales data separately.</a:t>
            </a:r>
          </a:p>
          <a:p>
            <a:pPr lvl="0"/>
            <a:endParaRPr lang="en-US" dirty="0"/>
          </a:p>
          <a:p>
            <a:pPr lvl="0"/>
            <a:r>
              <a:rPr lang="en-US" dirty="0"/>
              <a:t>Choice D (Create an ETL process to transform the data that is ingested into Amazon S3 to a curated format and load the data into a data warehouse) doesn’t fit the scenario. The goal is to find the simplest way to combine the data. Developing a method to transform the JSON extract into a schema within the data warehouse would create a lot of additional effort. Because the goal is to explore the data instead of a near real-time dashboard, there doesn’t seem to be value in conforming the data to fit into the data warehouse. This would not simplify the approach.</a:t>
            </a:r>
          </a:p>
          <a:p>
            <a:pPr lvl="0"/>
            <a:endParaRPr lang="en-US" dirty="0"/>
          </a:p>
          <a:p>
            <a:pPr lvl="0"/>
            <a:r>
              <a:rPr lang="en-US" dirty="0"/>
              <a:t>The correct answers are A and E. Amazon AppFlow is a purpose-built service that integrates with SaaS applications including Zendesk and can deliver data directly to Amazon S3. As noted in the storage layer of the modern data architecture, Redshift Spectrum can get schema data from the Lake Formation catalog for objects that are stored in Amazon S3. Redshift Spectrum can also combine data from the lake with data from the warehouse in a single query. This is the simplest approach for the engineer and the analyst.</a:t>
            </a:r>
          </a:p>
        </p:txBody>
      </p:sp>
    </p:spTree>
    <p:extLst>
      <p:ext uri="{BB962C8B-B14F-4D97-AF65-F5344CB8AC3E}">
        <p14:creationId xmlns:p14="http://schemas.microsoft.com/office/powerpoint/2010/main" val="1559614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0112FEF4-1B5A-4016-AD2F-3C51360BA279}"/>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C1B900B-5B1A-4351-A6A8-9EA466DC2EE4}" type="slidenum">
              <a:rPr lang="en-US" b="1" smtClean="0"/>
              <a:pPr/>
              <a:t>49</a:t>
            </a:fld>
            <a:endParaRPr lang="en-US" b="1" dirty="0"/>
          </a:p>
          <a:p>
            <a:r>
              <a:rPr lang="en-US" b="1" dirty="0"/>
              <a:t>|Instructor notes</a:t>
            </a:r>
          </a:p>
          <a:p>
            <a:r>
              <a:rPr lang="en-US" dirty="0"/>
              <a:t>|</a:t>
            </a:r>
          </a:p>
          <a:p>
            <a:r>
              <a:rPr lang="en-US" b="1" dirty="0"/>
              <a:t>|Student notes</a:t>
            </a:r>
          </a:p>
          <a:p>
            <a:r>
              <a:rPr lang="en-US" dirty="0"/>
              <a:t>That concludes this module. The Content Resources page of your course includes links to additional resources that are related to this module.</a:t>
            </a:r>
          </a:p>
        </p:txBody>
      </p:sp>
    </p:spTree>
    <p:extLst>
      <p:ext uri="{BB962C8B-B14F-4D97-AF65-F5344CB8AC3E}">
        <p14:creationId xmlns:p14="http://schemas.microsoft.com/office/powerpoint/2010/main" val="40660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1F65AC12-6E50-4120-8081-906023060D6E}"/>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5</a:t>
            </a:fld>
            <a:r>
              <a:rPr lang="en-US" b="1" dirty="0"/>
              <a:t> </a:t>
            </a:r>
          </a:p>
          <a:p>
            <a:r>
              <a:rPr lang="en-US" b="1" dirty="0"/>
              <a:t>|Instructor notes</a:t>
            </a:r>
          </a:p>
          <a:p>
            <a:r>
              <a:rPr lang="en-US" dirty="0"/>
              <a:t>|</a:t>
            </a:r>
          </a:p>
          <a:p>
            <a:r>
              <a:rPr lang="en-US" b="1" dirty="0"/>
              <a:t>|Student notes</a:t>
            </a:r>
          </a:p>
          <a:p>
            <a:r>
              <a:rPr lang="en-US" dirty="0"/>
              <a:t>This section introduces the Well-Architected Framework as a tool to design modern data architectures and analytics pipelines.</a:t>
            </a:r>
          </a:p>
        </p:txBody>
      </p:sp>
    </p:spTree>
    <p:extLst>
      <p:ext uri="{BB962C8B-B14F-4D97-AF65-F5344CB8AC3E}">
        <p14:creationId xmlns:p14="http://schemas.microsoft.com/office/powerpoint/2010/main" val="3522703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timeline. </a:t>
            </a:r>
          </a:p>
        </p:txBody>
      </p:sp>
    </p:spTree>
    <p:extLst>
      <p:ext uri="{BB962C8B-B14F-4D97-AF65-F5344CB8AC3E}">
        <p14:creationId xmlns:p14="http://schemas.microsoft.com/office/powerpoint/2010/main" val="3768602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8200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AWS arch</a:t>
            </a:r>
          </a:p>
          <a:p>
            <a:endParaRPr lang="en-US" dirty="0"/>
          </a:p>
          <a:p>
            <a:r>
              <a:rPr lang="en-US" dirty="0"/>
              <a:t>* Aurora</a:t>
            </a:r>
          </a:p>
          <a:p>
            <a:r>
              <a:rPr lang="en-US" dirty="0"/>
              <a:t>* DynamoDB</a:t>
            </a:r>
          </a:p>
          <a:p>
            <a:r>
              <a:rPr lang="en-US" dirty="0"/>
              <a:t>* SageMaker</a:t>
            </a:r>
          </a:p>
          <a:p>
            <a:r>
              <a:rPr lang="en-US" dirty="0"/>
              <a:t>* Amazon Redshift</a:t>
            </a:r>
          </a:p>
          <a:p>
            <a:r>
              <a:rPr lang="en-US" dirty="0"/>
              <a:t>* OpenSearch Service</a:t>
            </a:r>
          </a:p>
          <a:p>
            <a:r>
              <a:rPr lang="en-US" dirty="0"/>
              <a:t>* Amazon EMR</a:t>
            </a:r>
          </a:p>
          <a:p>
            <a:endParaRPr lang="en-US" dirty="0"/>
          </a:p>
          <a:p>
            <a:r>
              <a:rPr lang="en-US" dirty="0"/>
              <a:t>In the middle of the diagram, the labels would be:</a:t>
            </a:r>
          </a:p>
          <a:p>
            <a:endParaRPr lang="en-US" dirty="0"/>
          </a:p>
          <a:p>
            <a:r>
              <a:rPr lang="en-US" dirty="0"/>
              <a:t>* Athena</a:t>
            </a:r>
          </a:p>
          <a:p>
            <a:r>
              <a:rPr lang="en-US" dirty="0"/>
              <a:t>* Amazon S3</a:t>
            </a:r>
          </a:p>
        </p:txBody>
      </p:sp>
    </p:spTree>
    <p:extLst>
      <p:ext uri="{BB962C8B-B14F-4D97-AF65-F5344CB8AC3E}">
        <p14:creationId xmlns:p14="http://schemas.microsoft.com/office/powerpoint/2010/main" val="414382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41663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366533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p>
        </p:txBody>
      </p:sp>
    </p:spTree>
    <p:extLst>
      <p:ext uri="{BB962C8B-B14F-4D97-AF65-F5344CB8AC3E}">
        <p14:creationId xmlns:p14="http://schemas.microsoft.com/office/powerpoint/2010/main" val="3311184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FC15CDD0-92CF-4D5A-A473-3B0DEC440C7E}"/>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EBB78029-25C5-4FF0-BC59-CAE8CF28D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4539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4CB74500-F00A-4A0D-AAE8-C696A0EFCD1A}"/>
              </a:ext>
            </a:extLst>
          </p:cNvPr>
          <p:cNvSpPr>
            <a:spLocks noGrp="1" noRot="1" noChangeAspect="1"/>
          </p:cNvSpPr>
          <p:nvPr>
            <p:ph type="sldImg"/>
          </p:nvPr>
        </p:nvSpPr>
        <p:spPr/>
      </p:sp>
      <p:sp>
        <p:nvSpPr>
          <p:cNvPr id="2" name="Notes Placeholder 1">
            <a:extLst>
              <a:ext uri="{FF2B5EF4-FFF2-40B4-BE49-F238E27FC236}">
                <a16:creationId xmlns:a16="http://schemas.microsoft.com/office/drawing/2014/main" id="{36A38875-B9DC-4CDB-A1E3-896304873E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0833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E0AAB857-BBA2-4CA8-A779-F9E9E76B062F}"/>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6</a:t>
            </a:fld>
            <a:r>
              <a:rPr lang="en-US" b="1" dirty="0"/>
              <a:t> </a:t>
            </a:r>
          </a:p>
          <a:p>
            <a:pPr lvl="0"/>
            <a:r>
              <a:rPr lang="en-US" b="1" dirty="0"/>
              <a:t>|Instructor notes</a:t>
            </a:r>
          </a:p>
          <a:p>
            <a:pPr lvl="0"/>
            <a:r>
              <a:rPr lang="en-US" dirty="0"/>
              <a:t>|A suggestion for this slide is to go to the main AWS Well-Architected Framework website and show the pillars. Then, open the document for one pillar and show the design principles. In the AWS Well-Architected Framework document, go to the appendix and highlight the questions and best practices by pillar.</a:t>
            </a:r>
          </a:p>
          <a:p>
            <a:r>
              <a:rPr lang="en-US" dirty="0"/>
              <a:t>|</a:t>
            </a:r>
          </a:p>
          <a:p>
            <a:r>
              <a:rPr lang="en-US" b="1" dirty="0"/>
              <a:t>|Student notes</a:t>
            </a:r>
          </a:p>
          <a:p>
            <a:r>
              <a:rPr lang="en-US" dirty="0"/>
              <a:t>The AWS Academy Cloud Foundations course introduced the Well-Architected Framework. The framework is available on the AWS website, and you can find the link on the Content Resources page in your online course. You might find it helpful to open the website now to look at the way the pillars are organized. </a:t>
            </a:r>
          </a:p>
          <a:p>
            <a:endParaRPr lang="en-US" dirty="0"/>
          </a:p>
          <a:p>
            <a:r>
              <a:rPr lang="en-US" dirty="0"/>
              <a:t>The framework comprises six pillars: Operational Excellence, Security, Reliability, Performance Efficiency, Cost Optimization, and Sustainability. The framework provides best practices and design guidance across each pillar to help you make choices and review existing architectures.</a:t>
            </a:r>
          </a:p>
        </p:txBody>
      </p:sp>
    </p:spTree>
    <p:extLst>
      <p:ext uri="{BB962C8B-B14F-4D97-AF65-F5344CB8AC3E}">
        <p14:creationId xmlns:p14="http://schemas.microsoft.com/office/powerpoint/2010/main" val="37838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r>
              <a:rPr lang="en-US" b="1" dirty="0">
                <a:solidFill>
                  <a:srgbClr val="000000"/>
                </a:solidFill>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 suggestion for this slide is to have students go to the main AWS Well-Architected Framework site. In the AWS Well-Architected Lenses section of the page, they can open the documents for the various lens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Well-Architected Framework includes lenses, which extend the guidance to specific domains. You will find a list of the lenses on the main Well-Architected Framework page. The Data Analytics Lens helps you learn the key design elements of well-architected analytics workloads and provides recommendations for improvement. The lens also includes reference architectures for common scenarios. The ML Lens calls out differences between non-ML and ML applications, and includes a recommended lifecycle for ML applications. The ML lens is discussed in the Processing Data for ML module. </a:t>
            </a:r>
          </a:p>
        </p:txBody>
      </p:sp>
    </p:spTree>
    <p:extLst>
      <p:ext uri="{BB962C8B-B14F-4D97-AF65-F5344CB8AC3E}">
        <p14:creationId xmlns:p14="http://schemas.microsoft.com/office/powerpoint/2010/main" val="414383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3644DDBD-5EEC-4D0B-B6C0-B0963AA34CCD}"/>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8</a:t>
            </a:fld>
            <a:r>
              <a:rPr lang="en-US" b="1" dirty="0"/>
              <a:t> </a:t>
            </a:r>
          </a:p>
          <a:p>
            <a:r>
              <a:rPr lang="en-US" b="1" dirty="0"/>
              <a:t>|Instructor notes</a:t>
            </a:r>
          </a:p>
          <a:p>
            <a:pPr lvl="0"/>
            <a:r>
              <a:rPr lang="en-US" dirty="0"/>
              <a:t>|The first page of the WellArchitectedActivity.pdf, which is available in the instructor files section of the course, provides more detailed instructions to be shared with students. The second page provides suggested answers. The directions suggest using discussion threads in the online course to capture student answers so that they can see and comment on each other's findings.</a:t>
            </a:r>
          </a:p>
          <a:p>
            <a:r>
              <a:rPr lang="en-US" dirty="0"/>
              <a:t>|</a:t>
            </a:r>
          </a:p>
          <a:p>
            <a:r>
              <a:rPr lang="en-US" b="1" dirty="0"/>
              <a:t>|Student notes</a:t>
            </a:r>
          </a:p>
          <a:p>
            <a:r>
              <a:rPr lang="en-US" dirty="0"/>
              <a:t>You might perform this activity with your class or on your own. Follow the instructions that your instructor provides or that are located in your online course for this module. </a:t>
            </a:r>
          </a:p>
        </p:txBody>
      </p:sp>
    </p:spTree>
    <p:extLst>
      <p:ext uri="{BB962C8B-B14F-4D97-AF65-F5344CB8AC3E}">
        <p14:creationId xmlns:p14="http://schemas.microsoft.com/office/powerpoint/2010/main" val="257762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97E2419-AB55-4F12-91FF-A79F3E04DB92}"/>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9</a:t>
            </a:fld>
            <a:r>
              <a:rPr lang="en-US" b="1" dirty="0"/>
              <a:t> </a:t>
            </a:r>
          </a:p>
          <a:p>
            <a:r>
              <a:rPr lang="en-US" b="1" dirty="0"/>
              <a:t>|Instructor notes</a:t>
            </a:r>
          </a:p>
          <a:p>
            <a:r>
              <a:rPr lang="en-US" dirty="0"/>
              <a:t>|</a:t>
            </a:r>
          </a:p>
          <a:p>
            <a:r>
              <a:rPr lang="en-US" b="1" dirty="0"/>
              <a:t>|Student notes</a:t>
            </a:r>
          </a:p>
          <a:p>
            <a:r>
              <a:rPr lang="en-US" dirty="0"/>
              <a:t>Here are a few key points to summarize this section.</a:t>
            </a:r>
          </a:p>
          <a:p>
            <a:pPr marL="171450" indent="-171450">
              <a:buFont typeface="Arial" panose="020B0604020202020204" pitchFamily="34" charset="0"/>
              <a:buChar char="•"/>
            </a:pPr>
            <a:r>
              <a:rPr lang="en-US" dirty="0"/>
              <a:t>The Well-Architected Framework provides best practices and design guidance, and its lenses extend guidance to focus on specific domains.</a:t>
            </a:r>
          </a:p>
          <a:p>
            <a:pPr marL="171450" indent="-171450">
              <a:buFont typeface="Arial" panose="020B0604020202020204" pitchFamily="34" charset="0"/>
              <a:buChar char="•"/>
            </a:pPr>
            <a:r>
              <a:rPr lang="en-US" dirty="0"/>
              <a:t>You can use the Data Analytics Lens to guide your design of data pipelines to suit the characteristics of the data that you need to process.</a:t>
            </a:r>
          </a:p>
        </p:txBody>
      </p:sp>
    </p:spTree>
    <p:extLst>
      <p:ext uri="{BB962C8B-B14F-4D97-AF65-F5344CB8AC3E}">
        <p14:creationId xmlns:p14="http://schemas.microsoft.com/office/powerpoint/2010/main" val="2368131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9.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6.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4.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6.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3.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1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2.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5.wdp"/></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7.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6.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3.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2.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3.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4.xml"/><Relationship Id="rId4" Type="http://schemas.openxmlformats.org/officeDocument/2006/relationships/image" Target="../media/image3.svg"/></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5.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3734699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993051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5023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556088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4803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16155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626875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4825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06868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48471839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8415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3589588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643622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59787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238200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3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60740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4996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52541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89290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84815481"/>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4 header</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86223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202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2228406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100973598"/>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470261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27544539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445730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2149248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E2D676F-51D6-4DDD-8BD3-4015041F0414}"/>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6" name="AWS Logo">
              <a:extLst>
                <a:ext uri="{FF2B5EF4-FFF2-40B4-BE49-F238E27FC236}">
                  <a16:creationId xmlns:a16="http://schemas.microsoft.com/office/drawing/2014/main" id="{71FCE628-323C-4125-95B6-F99C7EF96070}"/>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5"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807797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336210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A-Horizontal">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14616427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128655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tIns="0" bIns="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279033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1B10142-B0CD-490B-913A-93A7D3CC5D7A}"/>
              </a:ext>
              <a:ext uri="{C183D7F6-B498-43B3-948B-1728B52AA6E4}">
                <adec:decorative xmlns:adec="http://schemas.microsoft.com/office/drawing/2017/decorative" val="1"/>
              </a:ext>
            </a:extLst>
          </p:cNvPr>
          <p:cNvGrpSpPr/>
          <p:nvPr/>
        </p:nvGrpSpPr>
        <p:grpSpPr>
          <a:xfrm>
            <a:off x="246888" y="-1"/>
            <a:ext cx="11945112" cy="6858001"/>
            <a:chOff x="246888" y="-1"/>
            <a:chExt cx="11945112" cy="6858001"/>
          </a:xfrm>
        </p:grpSpPr>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575642"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572679" y="4071144"/>
              <a:ext cx="11619321"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34016" y="-1"/>
              <a:ext cx="3057984"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933450" y="4011878"/>
              <a:ext cx="11258550" cy="2846121"/>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246888" y="6455664"/>
              <a:ext cx="366979" cy="219456"/>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998947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only layout</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668023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528935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tx2"/>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18288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6" name="Copyright">
            <a:extLst>
              <a:ext uri="{FF2B5EF4-FFF2-40B4-BE49-F238E27FC236}">
                <a16:creationId xmlns:a16="http://schemas.microsoft.com/office/drawing/2014/main" id="{FEFFE418-7917-464F-BB06-3A3F03D0AE89}"/>
              </a:ext>
            </a:extLst>
          </p:cNvPr>
          <p:cNvSpPr txBox="1"/>
          <p:nvPr userDrawn="1"/>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Tree>
    <p:custDataLst>
      <p:tags r:id="rId1"/>
    </p:custDataLst>
    <p:extLst>
      <p:ext uri="{BB962C8B-B14F-4D97-AF65-F5344CB8AC3E}">
        <p14:creationId xmlns:p14="http://schemas.microsoft.com/office/powerpoint/2010/main" val="254238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Instructor Intro">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tx2"/>
              </a:solidFill>
            </a:ln>
          </p:spPr>
          <p:style>
            <a:lnRef idx="3">
              <a:schemeClr val="accent3"/>
            </a:lnRef>
            <a:fillRef idx="0">
              <a:schemeClr val="accent3"/>
            </a:fillRef>
            <a:effectRef idx="2">
              <a:schemeClr val="accent3"/>
            </a:effectRef>
            <a:fontRef idx="minor">
              <a:schemeClr val="tx2"/>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tx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tx2"/>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2987876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tx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tx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407630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Variant">
    <p:bg>
      <p:bgPr>
        <a:solidFill>
          <a:srgbClr val="232F3E"/>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30175075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rgbClr val="232F3E"/>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1B10142-B0CD-490B-913A-93A7D3CC5D7A}"/>
              </a:ext>
              <a:ext uri="{C183D7F6-B498-43B3-948B-1728B52AA6E4}">
                <adec:decorative xmlns:adec="http://schemas.microsoft.com/office/drawing/2017/decorative" val="1"/>
              </a:ext>
            </a:extLst>
          </p:cNvPr>
          <p:cNvGrpSpPr/>
          <p:nvPr/>
        </p:nvGrpSpPr>
        <p:grpSpPr>
          <a:xfrm>
            <a:off x="143797" y="-1"/>
            <a:ext cx="12048203" cy="6858001"/>
            <a:chOff x="143797" y="-1"/>
            <a:chExt cx="12048203" cy="6858001"/>
          </a:xfrm>
        </p:grpSpPr>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575642"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572679" y="4071144"/>
              <a:ext cx="11619321"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34016" y="-1"/>
              <a:ext cx="3057984"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933450" y="4011878"/>
              <a:ext cx="11258550" cy="2846121"/>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143797" y="6525216"/>
              <a:ext cx="366979" cy="219456"/>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762498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Variant">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66640" y="6525216"/>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717386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tx2"/>
                </a:solidFill>
              </a:defRPr>
            </a:lvl1pPr>
          </a:lstStyle>
          <a:p>
            <a:r>
              <a:rPr lang="en-US" dirty="0"/>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9143940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ab Introduction">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1056CCF-5B21-4350-BF80-A3B57BA69974}"/>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5910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439109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emo Introduction">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590C8418-C0F8-4BD5-BA8E-68B06A1A26FA}"/>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08C16C8F-F970-434B-A5D8-23375C792502}"/>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tx2"/>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34526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tx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dirty="0">
                <a:solidFill>
                  <a:schemeClr val="tx2"/>
                </a:solidFill>
              </a:rPr>
              <a:t>Corrections, feedback, or other questions? </a:t>
            </a:r>
            <a:br>
              <a:rPr lang="en-US" sz="2000" dirty="0">
                <a:solidFill>
                  <a:schemeClr val="tx2"/>
                </a:solidFill>
              </a:rPr>
            </a:br>
            <a:r>
              <a:rPr lang="en-US" sz="2000" dirty="0">
                <a:solidFill>
                  <a:schemeClr val="tx2"/>
                </a:solidFill>
              </a:rPr>
              <a:t>Contact us at </a:t>
            </a:r>
            <a:r>
              <a:rPr lang="en-US" sz="2000" u="sng" dirty="0">
                <a:solidFill>
                  <a:schemeClr val="tx2"/>
                </a:solidFill>
              </a:rPr>
              <a:t>https://support.aws.amazon.com/#/contacts/aws-training</a:t>
            </a:r>
            <a:r>
              <a:rPr lang="en-US" sz="2000" dirty="0">
                <a:solidFill>
                  <a:schemeClr val="tx2"/>
                </a:solidFill>
              </a:rPr>
              <a:t>. </a:t>
            </a:r>
            <a:br>
              <a:rPr lang="en-US" sz="2000" dirty="0">
                <a:solidFill>
                  <a:schemeClr val="tx2"/>
                </a:solidFill>
              </a:rPr>
            </a:br>
            <a:r>
              <a:rPr lang="en-US" sz="20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6587326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hank You Variant">
    <p:bg>
      <p:bgPr>
        <a:solidFill>
          <a:srgbClr val="232F3E"/>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tx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tx2"/>
                </a:solidFill>
              </a:rPr>
              <a:t>Corrections, feedback, or other questions? </a:t>
            </a:r>
            <a:br>
              <a:rPr lang="en-US" sz="2300" dirty="0">
                <a:solidFill>
                  <a:schemeClr val="tx2"/>
                </a:solidFill>
              </a:rPr>
            </a:br>
            <a:r>
              <a:rPr lang="en-US" sz="2300" dirty="0">
                <a:solidFill>
                  <a:schemeClr val="tx2"/>
                </a:solidFill>
              </a:rPr>
              <a:t>Contact us at </a:t>
            </a:r>
            <a:r>
              <a:rPr lang="en-US" sz="2300" u="sng" dirty="0">
                <a:solidFill>
                  <a:schemeClr val="tx2"/>
                </a:solidFill>
              </a:rPr>
              <a:t>https://support.aws.amazon.com/#/contacts/aws-training</a:t>
            </a:r>
            <a:r>
              <a:rPr lang="en-US" sz="2300" dirty="0">
                <a:solidFill>
                  <a:schemeClr val="tx2"/>
                </a:solidFill>
              </a:rPr>
              <a:t>. </a:t>
            </a:r>
            <a:br>
              <a:rPr lang="en-US" sz="2300" dirty="0">
                <a:solidFill>
                  <a:schemeClr val="tx2"/>
                </a:solidFill>
              </a:rPr>
            </a:br>
            <a:r>
              <a:rPr lang="en-US" sz="23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17455693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p:bg>
      <p:bgPr>
        <a:solidFill>
          <a:srgbClr val="232F3E"/>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tx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tx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2812876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0539605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d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88074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724102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10652674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583092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3258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1855627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12346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5637397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147871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96810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380909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3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868035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567793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27660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634338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8 Small Pictures, 8 Headers, and 8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19307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1056CCF-5B21-4350-BF80-A3B57BA69974}"/>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50691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15004871"/>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587997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6321698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Blank">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6558288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31078803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35184350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Gallery">
    <p:bg>
      <p:bgPr>
        <a:solidFill>
          <a:srgbClr val="232F3E"/>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Gallery</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24952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solidFill>
          <a:srgbClr val="232F3E"/>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E2D676F-51D6-4DDD-8BD3-4015041F0414}"/>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6" name="AWS Logo">
              <a:extLst>
                <a:ext uri="{FF2B5EF4-FFF2-40B4-BE49-F238E27FC236}">
                  <a16:creationId xmlns:a16="http://schemas.microsoft.com/office/drawing/2014/main" id="{71FCE628-323C-4125-95B6-F99C7EF96070}"/>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5"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85214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KC-Vertical-Answer">
    <p:bg>
      <p:bgPr>
        <a:solidFill>
          <a:srgbClr val="232F3E"/>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2"/>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754953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QA-Horizontal">
    <p:bg>
      <p:bgPr>
        <a:solidFill>
          <a:srgbClr val="232F3E"/>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3595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590C8418-C0F8-4BD5-BA8E-68B06A1A26FA}"/>
              </a:ext>
              <a:ext uri="{C183D7F6-B498-43B3-948B-1728B52AA6E4}">
                <adec:decorative xmlns:adec="http://schemas.microsoft.com/office/drawing/2017/decorative" val="1"/>
              </a:ext>
            </a:extLst>
          </p:cNvPr>
          <p:cNvGrpSpPr/>
          <p:nvPr/>
        </p:nvGrpSpPr>
        <p:grpSpPr>
          <a:xfrm>
            <a:off x="0" y="1"/>
            <a:ext cx="4448175" cy="6858000"/>
            <a:chOff x="0" y="1"/>
            <a:chExt cx="4448175" cy="6858000"/>
          </a:xfrm>
        </p:grpSpPr>
        <p:sp>
          <p:nvSpPr>
            <p:cNvPr id="93" name="BKG-LT">
              <a:extLst>
                <a:ext uri="{FF2B5EF4-FFF2-40B4-BE49-F238E27FC236}">
                  <a16:creationId xmlns:a16="http://schemas.microsoft.com/office/drawing/2014/main" id="{08C16C8F-F970-434B-A5D8-23375C792502}"/>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897112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solidFill>
          <a:srgbClr val="232F3E"/>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244446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KC-Horizontal-Answer">
    <p:bg>
      <p:bgPr>
        <a:solidFill>
          <a:srgbClr val="232F3E"/>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2"/>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788761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rgbClr val="232F3E"/>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bg2"/>
                </a:solidFill>
              </a:defRPr>
            </a:lvl1pPr>
          </a:lstStyle>
          <a:p>
            <a:r>
              <a:rPr lang="en-US" dirty="0"/>
              <a:t>Title only layout</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111388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rgbClr val="232F3E"/>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bg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3469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35326799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image" Target="../media/image4.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image" Target="../media/image12.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ags" Target="../tags/tag45.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image" Target="../media/image5.svg"/><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43599" y="6452308"/>
            <a:ext cx="366979" cy="219456"/>
          </a:xfrm>
          <a:prstGeom prst="rect">
            <a:avLst/>
          </a:prstGeom>
        </p:spPr>
      </p:pic>
    </p:spTree>
    <p:custDataLst>
      <p:tags r:id="rId44"/>
    </p:custDataLst>
    <p:extLst>
      <p:ext uri="{BB962C8B-B14F-4D97-AF65-F5344CB8AC3E}">
        <p14:creationId xmlns:p14="http://schemas.microsoft.com/office/powerpoint/2010/main" val="1052719546"/>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96"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2" r:id="rId31"/>
    <p:sldLayoutId id="2147483943" r:id="rId32"/>
    <p:sldLayoutId id="2147483944" r:id="rId33"/>
    <p:sldLayoutId id="2147483945" r:id="rId34"/>
    <p:sldLayoutId id="2147483946" r:id="rId35"/>
    <p:sldLayoutId id="2147483947" r:id="rId36"/>
    <p:sldLayoutId id="2147483948" r:id="rId37"/>
    <p:sldLayoutId id="2147483949" r:id="rId38"/>
    <p:sldLayoutId id="2147483950" r:id="rId39"/>
    <p:sldLayoutId id="2147483951" r:id="rId40"/>
    <p:sldLayoutId id="2147483952" r:id="rId41"/>
    <p:sldLayoutId id="2147483997" r:id="rId4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100">
                <a:solidFill>
                  <a:schemeClr val="bg2"/>
                </a:solidFill>
                <a:latin typeface="Amazon Ember"/>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solidFill>
                  <a:schemeClr val="bg2"/>
                </a:solidFill>
              </a:rPr>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57800"/>
          </a:xfrm>
          <a:prstGeom prst="rect">
            <a:avLst/>
          </a:prstGeom>
        </p:spPr>
        <p:txBody>
          <a:bodyPr vert="horz" lIns="91440" tIns="45720" rIns="91440" bIns="45720" rtlCol="0">
            <a:normAutofit/>
          </a:bodyPr>
          <a:lstStyle/>
          <a:p>
            <a:pPr lvl="0"/>
            <a:r>
              <a:rPr lang="en-US" dirty="0">
                <a:solidFill>
                  <a:schemeClr val="bg2"/>
                </a:solidFill>
              </a:rPr>
              <a:t>Edit Master text styles</a:t>
            </a:r>
          </a:p>
          <a:p>
            <a:pPr lvl="1"/>
            <a:r>
              <a:rPr lang="en-US" dirty="0">
                <a:solidFill>
                  <a:schemeClr val="bg2"/>
                </a:solidFill>
              </a:rPr>
              <a:t>Second level</a:t>
            </a:r>
          </a:p>
          <a:p>
            <a:pPr lvl="2"/>
            <a:r>
              <a:rPr lang="en-US" dirty="0">
                <a:solidFill>
                  <a:schemeClr val="bg2"/>
                </a:solidFill>
              </a:rPr>
              <a:t>Third level</a:t>
            </a:r>
          </a:p>
          <a:p>
            <a:pPr lvl="3"/>
            <a:r>
              <a:rPr lang="en-US" dirty="0">
                <a:solidFill>
                  <a:schemeClr val="bg2"/>
                </a:solidFill>
              </a:rPr>
              <a:t>Fourth level</a:t>
            </a:r>
          </a:p>
          <a:p>
            <a:pPr lvl="4"/>
            <a:r>
              <a:rPr lang="en-US" dirty="0">
                <a:solidFill>
                  <a:schemeClr val="bg2"/>
                </a:solidFill>
              </a:rPr>
              <a:t>Fifth level</a:t>
            </a:r>
          </a:p>
        </p:txBody>
      </p:sp>
      <p:pic>
        <p:nvPicPr>
          <p:cNvPr id="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43599" y="6452308"/>
            <a:ext cx="366979" cy="219456"/>
          </a:xfrm>
          <a:prstGeom prst="rect">
            <a:avLst/>
          </a:prstGeom>
        </p:spPr>
      </p:pic>
    </p:spTree>
    <p:custDataLst>
      <p:tags r:id="rId43"/>
    </p:custDataLst>
    <p:extLst>
      <p:ext uri="{BB962C8B-B14F-4D97-AF65-F5344CB8AC3E}">
        <p14:creationId xmlns:p14="http://schemas.microsoft.com/office/powerpoint/2010/main" val="2613548454"/>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 id="2147483982" r:id="rId29"/>
    <p:sldLayoutId id="2147483983" r:id="rId30"/>
    <p:sldLayoutId id="2147483984" r:id="rId31"/>
    <p:sldLayoutId id="2147483985" r:id="rId32"/>
    <p:sldLayoutId id="2147483986" r:id="rId33"/>
    <p:sldLayoutId id="2147483987" r:id="rId34"/>
    <p:sldLayoutId id="2147483988" r:id="rId35"/>
    <p:sldLayoutId id="2147483989" r:id="rId36"/>
    <p:sldLayoutId id="2147483990" r:id="rId37"/>
    <p:sldLayoutId id="2147483991" r:id="rId38"/>
    <p:sldLayoutId id="2147483992" r:id="rId39"/>
    <p:sldLayoutId id="2147483993" r:id="rId40"/>
    <p:sldLayoutId id="2147483994" r:id="rId41"/>
  </p:sldLayoutIdLst>
  <p:hf hdr="0" ftr="0" dt="0"/>
  <p:txStyles>
    <p:titleStyle>
      <a:lvl1pPr algn="l" defTabSz="228600" rtl="0" eaLnBrk="1" latinLnBrk="0" hangingPunct="1">
        <a:lnSpc>
          <a:spcPct val="100000"/>
        </a:lnSpc>
        <a:spcBef>
          <a:spcPct val="0"/>
        </a:spcBef>
        <a:buNone/>
        <a:defRPr sz="3200" kern="1200">
          <a:solidFill>
            <a:schemeClr val="bg2"/>
          </a:solidFill>
          <a:latin typeface="Amazon Ember Heavy"/>
        </a:defRPr>
      </a:lvl1pPr>
    </p:titleStyle>
    <p:bodyStyle>
      <a:defPPr>
        <a:defRPr lang="en-US"/>
      </a:defPPr>
      <a:lvl1pPr marL="230188" indent="-230188" algn="l" defTabSz="228600" rtl="0" eaLnBrk="1" latinLnBrk="0" hangingPunct="1">
        <a:lnSpc>
          <a:spcPct val="100000"/>
        </a:lnSpc>
        <a:spcBef>
          <a:spcPts val="0"/>
        </a:spcBef>
        <a:spcAft>
          <a:spcPts val="600"/>
        </a:spcAft>
        <a:buFont typeface="Amazon Ember"/>
        <a:buChar char="•"/>
        <a:defRPr sz="2800" kern="1200">
          <a:solidFill>
            <a:schemeClr val="bg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bg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bg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bg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bg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9pPr>
    </p:bodyStyle>
    <p:otherStyle>
      <a:defPPr>
        <a:defRPr lang="en-US"/>
      </a:defPPr>
      <a:lvl1pPr marL="0" algn="l" defTabSz="914400" rtl="0" eaLnBrk="1" latinLnBrk="0" hangingPunct="1">
        <a:defRPr sz="1800" kern="1200">
          <a:solidFill>
            <a:schemeClr val="bg2"/>
          </a:solidFill>
          <a:latin typeface="+mn-lt"/>
          <a:ea typeface="+mn-ea"/>
          <a:cs typeface="+mn-cs"/>
        </a:defRPr>
      </a:lvl1pPr>
      <a:lvl2pPr marL="457200" algn="l" defTabSz="914400" rtl="0" eaLnBrk="1" latinLnBrk="0" hangingPunct="1">
        <a:defRPr sz="1800" kern="1200">
          <a:solidFill>
            <a:schemeClr val="bg2"/>
          </a:solidFill>
          <a:latin typeface="+mn-lt"/>
          <a:ea typeface="+mn-ea"/>
          <a:cs typeface="+mn-cs"/>
        </a:defRPr>
      </a:lvl2pPr>
      <a:lvl3pPr marL="914400" algn="l" defTabSz="914400" rtl="0" eaLnBrk="1" latinLnBrk="0" hangingPunct="1">
        <a:defRPr sz="1800" kern="1200">
          <a:solidFill>
            <a:schemeClr val="bg2"/>
          </a:solidFill>
          <a:latin typeface="+mn-lt"/>
          <a:ea typeface="+mn-ea"/>
          <a:cs typeface="+mn-cs"/>
        </a:defRPr>
      </a:lvl3pPr>
      <a:lvl4pPr marL="1371600" algn="l" defTabSz="914400" rtl="0" eaLnBrk="1" latinLnBrk="0" hangingPunct="1">
        <a:defRPr sz="1800" kern="1200">
          <a:solidFill>
            <a:schemeClr val="bg2"/>
          </a:solidFill>
          <a:latin typeface="+mn-lt"/>
          <a:ea typeface="+mn-ea"/>
          <a:cs typeface="+mn-cs"/>
        </a:defRPr>
      </a:lvl4pPr>
      <a:lvl5pPr marL="1828800" algn="l" defTabSz="914400" rtl="0" eaLnBrk="1" latinLnBrk="0" hangingPunct="1">
        <a:defRPr sz="1800" kern="1200">
          <a:solidFill>
            <a:schemeClr val="bg2"/>
          </a:solidFill>
          <a:latin typeface="+mn-lt"/>
          <a:ea typeface="+mn-ea"/>
          <a:cs typeface="+mn-cs"/>
        </a:defRPr>
      </a:lvl5pPr>
      <a:lvl6pPr marL="2286000" algn="l" defTabSz="914400" rtl="0" eaLnBrk="1" latinLnBrk="0" hangingPunct="1">
        <a:defRPr sz="1800" kern="1200">
          <a:solidFill>
            <a:schemeClr val="bg2"/>
          </a:solidFill>
          <a:latin typeface="+mn-lt"/>
          <a:ea typeface="+mn-ea"/>
          <a:cs typeface="+mn-cs"/>
        </a:defRPr>
      </a:lvl6pPr>
      <a:lvl7pPr marL="2743200" algn="l" defTabSz="914400" rtl="0" eaLnBrk="1" latinLnBrk="0" hangingPunct="1">
        <a:defRPr sz="1800" kern="1200">
          <a:solidFill>
            <a:schemeClr val="bg2"/>
          </a:solidFill>
          <a:latin typeface="+mn-lt"/>
          <a:ea typeface="+mn-ea"/>
          <a:cs typeface="+mn-cs"/>
        </a:defRPr>
      </a:lvl7pPr>
      <a:lvl8pPr marL="3200400" algn="l" defTabSz="914400" rtl="0" eaLnBrk="1" latinLnBrk="0" hangingPunct="1">
        <a:defRPr sz="1800" kern="1200">
          <a:solidFill>
            <a:schemeClr val="bg2"/>
          </a:solidFill>
          <a:latin typeface="+mn-lt"/>
          <a:ea typeface="+mn-ea"/>
          <a:cs typeface="+mn-cs"/>
        </a:defRPr>
      </a:lvl8pPr>
      <a:lvl9pPr marL="3657600" algn="l" defTabSz="914400" rtl="0" eaLnBrk="1" latinLnBrk="0" hangingPunct="1">
        <a:defRPr sz="1800" kern="1200">
          <a:solidFill>
            <a:schemeClr val="bg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1.xml"/><Relationship Id="rId1" Type="http://schemas.openxmlformats.org/officeDocument/2006/relationships/tags" Target="../tags/tag9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tags" Target="../tags/tag9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1.xml"/><Relationship Id="rId1" Type="http://schemas.openxmlformats.org/officeDocument/2006/relationships/tags" Target="../tags/tag99.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1.xml"/><Relationship Id="rId1" Type="http://schemas.openxmlformats.org/officeDocument/2006/relationships/tags" Target="../tags/tag100.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0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1.xml"/><Relationship Id="rId1" Type="http://schemas.openxmlformats.org/officeDocument/2006/relationships/tags" Target="../tags/tag10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10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8.svg"/><Relationship Id="rId2" Type="http://schemas.openxmlformats.org/officeDocument/2006/relationships/slideLayout" Target="../slideLayouts/slideLayout32.xml"/><Relationship Id="rId1" Type="http://schemas.openxmlformats.org/officeDocument/2006/relationships/tags" Target="../tags/tag10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8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0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0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108.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notesSlide" Target="../notesSlides/notesSlide23.xml"/><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slideLayout" Target="../slideLayouts/slideLayout32.xml"/><Relationship Id="rId16" Type="http://schemas.openxmlformats.org/officeDocument/2006/relationships/image" Target="../media/image41.png"/><Relationship Id="rId20" Type="http://schemas.openxmlformats.org/officeDocument/2006/relationships/image" Target="../media/image45.svg"/><Relationship Id="rId1" Type="http://schemas.openxmlformats.org/officeDocument/2006/relationships/tags" Target="../tags/tag109.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4.xml"/><Relationship Id="rId7" Type="http://schemas.openxmlformats.org/officeDocument/2006/relationships/image" Target="../media/image49.svg"/><Relationship Id="rId2" Type="http://schemas.openxmlformats.org/officeDocument/2006/relationships/slideLayout" Target="../slideLayouts/slideLayout32.xml"/><Relationship Id="rId1" Type="http://schemas.openxmlformats.org/officeDocument/2006/relationships/tags" Target="../tags/tag110.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1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2.xml"/><Relationship Id="rId1" Type="http://schemas.openxmlformats.org/officeDocument/2006/relationships/tags" Target="../tags/tag11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2.xml"/><Relationship Id="rId1" Type="http://schemas.openxmlformats.org/officeDocument/2006/relationships/tags" Target="../tags/tag113.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11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116.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31.xml"/><Relationship Id="rId7" Type="http://schemas.openxmlformats.org/officeDocument/2006/relationships/image" Target="../media/image62.png"/><Relationship Id="rId2" Type="http://schemas.openxmlformats.org/officeDocument/2006/relationships/slideLayout" Target="../slideLayouts/slideLayout32.xml"/><Relationship Id="rId1" Type="http://schemas.openxmlformats.org/officeDocument/2006/relationships/tags" Target="../tags/tag1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7.png"/><Relationship Id="rId2" Type="http://schemas.openxmlformats.org/officeDocument/2006/relationships/slideLayout" Target="../slideLayouts/slideLayout32.xml"/><Relationship Id="rId1" Type="http://schemas.openxmlformats.org/officeDocument/2006/relationships/tags" Target="../tags/tag1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tags" Target="../tags/tag119.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2.xml"/><Relationship Id="rId1" Type="http://schemas.openxmlformats.org/officeDocument/2006/relationships/tags" Target="../tags/tag120.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2.xml"/><Relationship Id="rId1" Type="http://schemas.openxmlformats.org/officeDocument/2006/relationships/tags" Target="../tags/tag121.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12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38.xml"/><Relationship Id="rId7" Type="http://schemas.openxmlformats.org/officeDocument/2006/relationships/image" Target="../media/image74.png"/><Relationship Id="rId2" Type="http://schemas.openxmlformats.org/officeDocument/2006/relationships/slideLayout" Target="../slideLayouts/slideLayout32.xml"/><Relationship Id="rId1" Type="http://schemas.openxmlformats.org/officeDocument/2006/relationships/tags" Target="../tags/tag12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12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9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127.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12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2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1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131.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2.xml"/><Relationship Id="rId1" Type="http://schemas.openxmlformats.org/officeDocument/2006/relationships/tags" Target="../tags/tag13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2.xml"/><Relationship Id="rId1" Type="http://schemas.openxmlformats.org/officeDocument/2006/relationships/tags" Target="../tags/tag13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ags" Target="../tags/tag13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135.xml"/><Relationship Id="rId4" Type="http://schemas.openxmlformats.org/officeDocument/2006/relationships/hyperlink" Target="https://support.aws.amazon.com/#/contacts/aws-academy"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1.xml"/><Relationship Id="rId1" Type="http://schemas.openxmlformats.org/officeDocument/2006/relationships/tags" Target="../tags/tag13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1.xml"/><Relationship Id="rId1" Type="http://schemas.openxmlformats.org/officeDocument/2006/relationships/tags" Target="../tags/tag137.xml"/></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52.xml"/><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32.xml"/><Relationship Id="rId1" Type="http://schemas.openxmlformats.org/officeDocument/2006/relationships/tags" Target="../tags/tag13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2.xml"/><Relationship Id="rId1" Type="http://schemas.openxmlformats.org/officeDocument/2006/relationships/tags" Target="../tags/tag139.xml"/><Relationship Id="rId5" Type="http://schemas.openxmlformats.org/officeDocument/2006/relationships/image" Target="../media/image55.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54.xml"/><Relationship Id="rId7" Type="http://schemas.openxmlformats.org/officeDocument/2006/relationships/image" Target="../media/image87.svg"/><Relationship Id="rId2" Type="http://schemas.openxmlformats.org/officeDocument/2006/relationships/slideLayout" Target="../slideLayouts/slideLayout32.xml"/><Relationship Id="rId1" Type="http://schemas.openxmlformats.org/officeDocument/2006/relationships/tags" Target="../tags/tag140.xml"/><Relationship Id="rId6" Type="http://schemas.openxmlformats.org/officeDocument/2006/relationships/image" Target="../media/image86.png"/><Relationship Id="rId5" Type="http://schemas.openxmlformats.org/officeDocument/2006/relationships/image" Target="../media/image55.png"/><Relationship Id="rId4" Type="http://schemas.openxmlformats.org/officeDocument/2006/relationships/image" Target="../media/image56.png"/><Relationship Id="rId9"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55.xml"/><Relationship Id="rId7" Type="http://schemas.openxmlformats.org/officeDocument/2006/relationships/image" Target="../media/image91.png"/><Relationship Id="rId2" Type="http://schemas.openxmlformats.org/officeDocument/2006/relationships/slideLayout" Target="../slideLayouts/slideLayout32.xml"/><Relationship Id="rId1" Type="http://schemas.openxmlformats.org/officeDocument/2006/relationships/tags" Target="../tags/tag141.xml"/><Relationship Id="rId6" Type="http://schemas.openxmlformats.org/officeDocument/2006/relationships/image" Target="../media/image90.png"/><Relationship Id="rId5" Type="http://schemas.openxmlformats.org/officeDocument/2006/relationships/image" Target="../media/image55.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56.xml"/><Relationship Id="rId7" Type="http://schemas.openxmlformats.org/officeDocument/2006/relationships/image" Target="../media/image88.png"/><Relationship Id="rId2" Type="http://schemas.openxmlformats.org/officeDocument/2006/relationships/slideLayout" Target="../slideLayouts/slideLayout32.xml"/><Relationship Id="rId1" Type="http://schemas.openxmlformats.org/officeDocument/2006/relationships/tags" Target="../tags/tag142.xml"/><Relationship Id="rId6" Type="http://schemas.openxmlformats.org/officeDocument/2006/relationships/image" Target="../media/image89.png"/><Relationship Id="rId11" Type="http://schemas.openxmlformats.org/officeDocument/2006/relationships/image" Target="../media/image66.png"/><Relationship Id="rId5" Type="http://schemas.openxmlformats.org/officeDocument/2006/relationships/image" Target="../media/image55.png"/><Relationship Id="rId10" Type="http://schemas.openxmlformats.org/officeDocument/2006/relationships/image" Target="../media/image67.png"/><Relationship Id="rId4" Type="http://schemas.openxmlformats.org/officeDocument/2006/relationships/image" Target="../media/image56.png"/><Relationship Id="rId9"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57.xml"/><Relationship Id="rId7" Type="http://schemas.openxmlformats.org/officeDocument/2006/relationships/image" Target="../media/image74.png"/><Relationship Id="rId2" Type="http://schemas.openxmlformats.org/officeDocument/2006/relationships/slideLayout" Target="../slideLayouts/slideLayout32.xml"/><Relationship Id="rId1" Type="http://schemas.openxmlformats.org/officeDocument/2006/relationships/tags" Target="../tags/tag14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1.xml"/><Relationship Id="rId1" Type="http://schemas.openxmlformats.org/officeDocument/2006/relationships/tags" Target="../tags/tag9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9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9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9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68298-83FB-4DB4-B752-E91050F32637}"/>
              </a:ext>
            </a:extLst>
          </p:cNvPr>
          <p:cNvSpPr>
            <a:spLocks noGrp="1"/>
          </p:cNvSpPr>
          <p:nvPr>
            <p:ph type="title"/>
          </p:nvPr>
        </p:nvSpPr>
        <p:spPr/>
        <p:txBody>
          <a:bodyPr/>
          <a:lstStyle/>
          <a:p>
            <a:r>
              <a:rPr lang="en-US" dirty="0"/>
              <a:t>Design Principles and Patterns for Data Pipelines</a:t>
            </a:r>
          </a:p>
        </p:txBody>
      </p:sp>
      <p:sp>
        <p:nvSpPr>
          <p:cNvPr id="5" name="Text Placeholder 4">
            <a:extLst>
              <a:ext uri="{FF2B5EF4-FFF2-40B4-BE49-F238E27FC236}">
                <a16:creationId xmlns:a16="http://schemas.microsoft.com/office/drawing/2014/main" id="{0147941B-33D0-4B61-A152-6EB64B4ED08C}"/>
              </a:ext>
            </a:extLst>
          </p:cNvPr>
          <p:cNvSpPr>
            <a:spLocks noGrp="1"/>
          </p:cNvSpPr>
          <p:nvPr>
            <p:ph type="subTitle" idx="1"/>
          </p:nvPr>
        </p:nvSpPr>
        <p:spPr/>
        <p:txBody>
          <a:bodyPr/>
          <a:lstStyle/>
          <a:p>
            <a:r>
              <a:rPr lang="en-US" dirty="0"/>
              <a:t>AWS Academy Data Engineering</a:t>
            </a:r>
          </a:p>
        </p:txBody>
      </p:sp>
    </p:spTree>
    <p:custDataLst>
      <p:tags r:id="rId1"/>
    </p:custDataLst>
    <p:extLst>
      <p:ext uri="{BB962C8B-B14F-4D97-AF65-F5344CB8AC3E}">
        <p14:creationId xmlns:p14="http://schemas.microsoft.com/office/powerpoint/2010/main" val="1695471215"/>
      </p:ext>
    </p:extLst>
  </p:cSld>
  <p:clrMapOvr>
    <a:masterClrMapping/>
  </p:clrMapOvr>
  <mc:AlternateContent xmlns:mc="http://schemas.openxmlformats.org/markup-compatibility/2006" xmlns:p14="http://schemas.microsoft.com/office/powerpoint/2010/main">
    <mc:Choice Requires="p14">
      <p:transition p14:dur="0" advTm="6770"/>
    </mc:Choice>
    <mc:Fallback xmlns="">
      <p:transition advTm="67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dirty="0"/>
              <a:t>The evolution of data architectures</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1281226717"/>
      </p:ext>
    </p:extLst>
  </p:cSld>
  <p:clrMapOvr>
    <a:masterClrMapping/>
  </p:clrMapOvr>
  <mc:AlternateContent xmlns:mc="http://schemas.openxmlformats.org/markup-compatibility/2006" xmlns:p14="http://schemas.microsoft.com/office/powerpoint/2010/main">
    <mc:Choice Requires="p14">
      <p:transition p14:dur="0" advTm="3030"/>
    </mc:Choice>
    <mc:Fallback xmlns="">
      <p:transition advTm="30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11</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fontScale="90000"/>
          </a:bodyPr>
          <a:lstStyle/>
          <a:p>
            <a:r>
              <a:rPr lang="en-US" dirty="0"/>
              <a:t>Application architecture evolved into more distributed systems</a:t>
            </a:r>
          </a:p>
        </p:txBody>
      </p:sp>
      <p:pic>
        <p:nvPicPr>
          <p:cNvPr id="21" name="Picture 20" descr="Timeline from mainframes in 1970, client-server in the 80s, Internet in the 90s  and cloud-based microservices around 2015. ">
            <a:extLst>
              <a:ext uri="{FF2B5EF4-FFF2-40B4-BE49-F238E27FC236}">
                <a16:creationId xmlns:a16="http://schemas.microsoft.com/office/drawing/2014/main" id="{8551C49F-193C-46A9-8279-D50F08619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 y="3391396"/>
            <a:ext cx="12252960" cy="1852263"/>
          </a:xfrm>
          <a:prstGeom prst="rect">
            <a:avLst/>
          </a:prstGeom>
        </p:spPr>
      </p:pic>
    </p:spTree>
    <p:custDataLst>
      <p:tags r:id="rId1"/>
    </p:custDataLst>
    <p:extLst>
      <p:ext uri="{BB962C8B-B14F-4D97-AF65-F5344CB8AC3E}">
        <p14:creationId xmlns:p14="http://schemas.microsoft.com/office/powerpoint/2010/main" val="88062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12</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a:bodyPr>
          <a:lstStyle/>
          <a:p>
            <a:r>
              <a:rPr lang="en-US" dirty="0"/>
              <a:t>Data stores evolved to handle a greater variety of data</a:t>
            </a:r>
          </a:p>
        </p:txBody>
      </p:sp>
      <p:pic>
        <p:nvPicPr>
          <p:cNvPr id="28" name="Picture 27">
            <a:extLst>
              <a:ext uri="{FF2B5EF4-FFF2-40B4-BE49-F238E27FC236}">
                <a16:creationId xmlns:a16="http://schemas.microsoft.com/office/drawing/2014/main" id="{105DE2B1-DDAD-420C-AB4F-8D9ACFDF0C6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 y="3391396"/>
            <a:ext cx="12252960" cy="1852263"/>
          </a:xfrm>
          <a:prstGeom prst="rect">
            <a:avLst/>
          </a:prstGeom>
        </p:spPr>
      </p:pic>
      <p:sp>
        <p:nvSpPr>
          <p:cNvPr id="13" name="Rectangle 12">
            <a:extLst>
              <a:ext uri="{FF2B5EF4-FFF2-40B4-BE49-F238E27FC236}">
                <a16:creationId xmlns:a16="http://schemas.microsoft.com/office/drawing/2014/main" id="{85B7A267-3FDB-46D6-ADDB-7097CE0E6AE7}"/>
              </a:ext>
            </a:extLst>
          </p:cNvPr>
          <p:cNvSpPr/>
          <p:nvPr/>
        </p:nvSpPr>
        <p:spPr>
          <a:xfrm>
            <a:off x="201894" y="1899320"/>
            <a:ext cx="2182270" cy="1077218"/>
          </a:xfrm>
          <a:prstGeom prst="rect">
            <a:avLst/>
          </a:prstGeom>
        </p:spPr>
        <p:txBody>
          <a:bodyPr wrap="square">
            <a:spAutoFit/>
          </a:bodyPr>
          <a:ls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a:lstStyle>
          <a:p>
            <a:pPr algn="ctr"/>
            <a:r>
              <a:rPr lang="en-US" sz="1600" dirty="0"/>
              <a:t>Hierarchical databases are too rigid for complex data relationships</a:t>
            </a:r>
          </a:p>
        </p:txBody>
      </p:sp>
      <p:sp>
        <p:nvSpPr>
          <p:cNvPr id="21" name="Callout: relational">
            <a:extLst>
              <a:ext uri="{FF2B5EF4-FFF2-40B4-BE49-F238E27FC236}">
                <a16:creationId xmlns:a16="http://schemas.microsoft.com/office/drawing/2014/main" id="{5A5D7E79-E1CA-48E9-A1A5-410C381493C3}"/>
              </a:ext>
              <a:ext uri="{C183D7F6-B498-43B3-948B-1728B52AA6E4}">
                <adec:decorative xmlns:adec="http://schemas.microsoft.com/office/drawing/2017/decorative" val="1"/>
              </a:ext>
            </a:extLst>
          </p:cNvPr>
          <p:cNvSpPr/>
          <p:nvPr/>
        </p:nvSpPr>
        <p:spPr>
          <a:xfrm>
            <a:off x="278102" y="2999522"/>
            <a:ext cx="2035310" cy="338554"/>
          </a:xfrm>
          <a:prstGeom prst="borderCallout1">
            <a:avLst>
              <a:gd name="adj1" fmla="val 107516"/>
              <a:gd name="adj2" fmla="val 19061"/>
              <a:gd name="adj3" fmla="val 155781"/>
              <a:gd name="adj4" fmla="val 19299"/>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Relational databases</a:t>
            </a:r>
          </a:p>
        </p:txBody>
      </p:sp>
      <p:sp>
        <p:nvSpPr>
          <p:cNvPr id="10" name="Rectangle 9">
            <a:extLst>
              <a:ext uri="{FF2B5EF4-FFF2-40B4-BE49-F238E27FC236}">
                <a16:creationId xmlns:a16="http://schemas.microsoft.com/office/drawing/2014/main" id="{B5879087-FF4A-4A00-991C-61022A01BE94}"/>
              </a:ext>
            </a:extLst>
          </p:cNvPr>
          <p:cNvSpPr/>
          <p:nvPr/>
        </p:nvSpPr>
        <p:spPr>
          <a:xfrm>
            <a:off x="4053379" y="2157318"/>
            <a:ext cx="2663201" cy="830997"/>
          </a:xfrm>
          <a:prstGeom prst="rect">
            <a:avLst/>
          </a:prstGeom>
        </p:spPr>
        <p:txBody>
          <a:bodyPr wrap="square">
            <a:spAutoFit/>
          </a:bodyPr>
          <a:ls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a:lstStyle>
          <a:p>
            <a:pPr algn="ctr"/>
            <a:r>
              <a:rPr lang="en-US" sz="1600" dirty="0"/>
              <a:t>The internet's data variety doesn't perform well in relational schemas</a:t>
            </a:r>
          </a:p>
        </p:txBody>
      </p:sp>
      <p:sp>
        <p:nvSpPr>
          <p:cNvPr id="22" name="Callout: NonRelational">
            <a:extLst>
              <a:ext uri="{FF2B5EF4-FFF2-40B4-BE49-F238E27FC236}">
                <a16:creationId xmlns:a16="http://schemas.microsoft.com/office/drawing/2014/main" id="{F9FF26E3-6BC5-4B68-996F-07FAA3CF737C}"/>
              </a:ext>
              <a:ext uri="{C183D7F6-B498-43B3-948B-1728B52AA6E4}">
                <adec:decorative xmlns:adec="http://schemas.microsoft.com/office/drawing/2017/decorative" val="1"/>
              </a:ext>
            </a:extLst>
          </p:cNvPr>
          <p:cNvSpPr/>
          <p:nvPr/>
        </p:nvSpPr>
        <p:spPr>
          <a:xfrm>
            <a:off x="4060769" y="3017221"/>
            <a:ext cx="2655811" cy="338554"/>
          </a:xfrm>
          <a:prstGeom prst="borderCallout1">
            <a:avLst>
              <a:gd name="adj1" fmla="val 162439"/>
              <a:gd name="adj2" fmla="val 88843"/>
              <a:gd name="adj3" fmla="val 105577"/>
              <a:gd name="adj4" fmla="val 88863"/>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Nonrelational databases</a:t>
            </a:r>
          </a:p>
        </p:txBody>
      </p:sp>
      <p:sp>
        <p:nvSpPr>
          <p:cNvPr id="11" name="Rectangle 10">
            <a:extLst>
              <a:ext uri="{FF2B5EF4-FFF2-40B4-BE49-F238E27FC236}">
                <a16:creationId xmlns:a16="http://schemas.microsoft.com/office/drawing/2014/main" id="{3494C609-1D33-4A92-A829-ABFF54F92050}"/>
              </a:ext>
            </a:extLst>
          </p:cNvPr>
          <p:cNvSpPr/>
          <p:nvPr/>
        </p:nvSpPr>
        <p:spPr>
          <a:xfrm>
            <a:off x="7039687" y="1925911"/>
            <a:ext cx="2569028" cy="1077218"/>
          </a:xfrm>
          <a:prstGeom prst="rect">
            <a:avLst/>
          </a:prstGeom>
        </p:spPr>
        <p:txBody>
          <a:bodyPr wrap="square">
            <a:spAutoFit/>
          </a:bodyPr>
          <a:ls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a:lstStyle>
          <a:p>
            <a:pPr algn="ctr"/>
            <a:r>
              <a:rPr lang="en-US" sz="1600" dirty="0"/>
              <a:t>Big data and AI</a:t>
            </a:r>
            <a:r>
              <a:rPr lang="en-US" sz="1600"/>
              <a:t>/ML </a:t>
            </a:r>
            <a:r>
              <a:rPr lang="en-US" sz="1600" dirty="0"/>
              <a:t>need  to store huge volumes of unstructured and semistructured data</a:t>
            </a:r>
          </a:p>
        </p:txBody>
      </p:sp>
      <p:sp>
        <p:nvSpPr>
          <p:cNvPr id="23" name="Callout: DataLakes">
            <a:extLst>
              <a:ext uri="{FF2B5EF4-FFF2-40B4-BE49-F238E27FC236}">
                <a16:creationId xmlns:a16="http://schemas.microsoft.com/office/drawing/2014/main" id="{09309BD1-27B7-4A51-A348-632ECE4E49FD}"/>
              </a:ext>
              <a:ext uri="{C183D7F6-B498-43B3-948B-1728B52AA6E4}">
                <adec:decorative xmlns:adec="http://schemas.microsoft.com/office/drawing/2017/decorative" val="1"/>
              </a:ext>
            </a:extLst>
          </p:cNvPr>
          <p:cNvSpPr/>
          <p:nvPr/>
        </p:nvSpPr>
        <p:spPr>
          <a:xfrm>
            <a:off x="7306083" y="3001142"/>
            <a:ext cx="2036236" cy="338554"/>
          </a:xfrm>
          <a:prstGeom prst="borderCallout1">
            <a:avLst>
              <a:gd name="adj1" fmla="val 106598"/>
              <a:gd name="adj2" fmla="val 98879"/>
              <a:gd name="adj3" fmla="val 159021"/>
              <a:gd name="adj4" fmla="val 98647"/>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Data lakes</a:t>
            </a:r>
          </a:p>
        </p:txBody>
      </p:sp>
      <p:sp>
        <p:nvSpPr>
          <p:cNvPr id="12" name="Rectangle 11">
            <a:extLst>
              <a:ext uri="{FF2B5EF4-FFF2-40B4-BE49-F238E27FC236}">
                <a16:creationId xmlns:a16="http://schemas.microsoft.com/office/drawing/2014/main" id="{4FEDE33B-1A73-43DC-B35D-D9C7295E5651}"/>
              </a:ext>
            </a:extLst>
          </p:cNvPr>
          <p:cNvSpPr/>
          <p:nvPr/>
        </p:nvSpPr>
        <p:spPr>
          <a:xfrm>
            <a:off x="9608715" y="1391396"/>
            <a:ext cx="2051074" cy="1323439"/>
          </a:xfrm>
          <a:prstGeom prst="rect">
            <a:avLst/>
          </a:prstGeom>
        </p:spPr>
        <p:txBody>
          <a:bodyPr wrap="square">
            <a:spAutoFit/>
          </a:bodyPr>
          <a:ls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a:lstStyle>
          <a:p>
            <a:pPr algn="ctr"/>
            <a:r>
              <a:rPr lang="en-US" sz="1600" dirty="0"/>
              <a:t>Cloud microservices increase demand for data stores that are matched to data type and function </a:t>
            </a:r>
          </a:p>
        </p:txBody>
      </p:sp>
      <p:sp>
        <p:nvSpPr>
          <p:cNvPr id="24" name="Callout: PurposeBuilt">
            <a:extLst>
              <a:ext uri="{FF2B5EF4-FFF2-40B4-BE49-F238E27FC236}">
                <a16:creationId xmlns:a16="http://schemas.microsoft.com/office/drawing/2014/main" id="{CCCAA8F2-96B7-4053-9019-C7AAD4A5B42E}"/>
              </a:ext>
              <a:ext uri="{C183D7F6-B498-43B3-948B-1728B52AA6E4}">
                <adec:decorative xmlns:adec="http://schemas.microsoft.com/office/drawing/2017/decorative" val="1"/>
              </a:ext>
            </a:extLst>
          </p:cNvPr>
          <p:cNvSpPr/>
          <p:nvPr/>
        </p:nvSpPr>
        <p:spPr>
          <a:xfrm>
            <a:off x="9785992" y="2753301"/>
            <a:ext cx="1732690" cy="584775"/>
          </a:xfrm>
          <a:prstGeom prst="borderCallout1">
            <a:avLst>
              <a:gd name="adj1" fmla="val 100734"/>
              <a:gd name="adj2" fmla="val 45664"/>
              <a:gd name="adj3" fmla="val 138872"/>
              <a:gd name="adj4" fmla="val 45772"/>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Purpose-built cloud data stores</a:t>
            </a:r>
          </a:p>
        </p:txBody>
      </p:sp>
    </p:spTree>
    <p:custDataLst>
      <p:tags r:id="rId1"/>
    </p:custDataLst>
    <p:extLst>
      <p:ext uri="{BB962C8B-B14F-4D97-AF65-F5344CB8AC3E}">
        <p14:creationId xmlns:p14="http://schemas.microsoft.com/office/powerpoint/2010/main" val="20134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10" grpId="0"/>
      <p:bldP spid="22" grpId="0" animBg="1"/>
      <p:bldP spid="11" grpId="0"/>
      <p:bldP spid="23" grpId="0" animBg="1"/>
      <p:bldP spid="12"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13</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a:bodyPr>
          <a:lstStyle/>
          <a:p>
            <a:r>
              <a:rPr lang="en-US" dirty="0"/>
              <a:t>Data architectures evolved to handle volume and velocity</a:t>
            </a:r>
          </a:p>
        </p:txBody>
      </p:sp>
      <p:pic>
        <p:nvPicPr>
          <p:cNvPr id="24" name="Picture 23">
            <a:extLst>
              <a:ext uri="{FF2B5EF4-FFF2-40B4-BE49-F238E27FC236}">
                <a16:creationId xmlns:a16="http://schemas.microsoft.com/office/drawing/2014/main" id="{C27DC794-43D7-4AFE-ADE8-5FD934DD6D5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4" y="2709436"/>
            <a:ext cx="11521440" cy="991750"/>
          </a:xfrm>
          <a:prstGeom prst="rect">
            <a:avLst/>
          </a:prstGeom>
        </p:spPr>
      </p:pic>
      <p:pic>
        <p:nvPicPr>
          <p:cNvPr id="28" name="Picture 27">
            <a:extLst>
              <a:ext uri="{FF2B5EF4-FFF2-40B4-BE49-F238E27FC236}">
                <a16:creationId xmlns:a16="http://schemas.microsoft.com/office/drawing/2014/main" id="{B0FBF105-AF5F-43A2-8467-16FF3996CBE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791" y="3389570"/>
            <a:ext cx="12101609" cy="762066"/>
          </a:xfrm>
          <a:prstGeom prst="rect">
            <a:avLst/>
          </a:prstGeom>
        </p:spPr>
      </p:pic>
      <p:sp>
        <p:nvSpPr>
          <p:cNvPr id="37" name="TextBox 36">
            <a:extLst>
              <a:ext uri="{FF2B5EF4-FFF2-40B4-BE49-F238E27FC236}">
                <a16:creationId xmlns:a16="http://schemas.microsoft.com/office/drawing/2014/main" id="{1E15032A-3CAD-4A25-AA4D-854E0FA7C2E2}"/>
              </a:ext>
            </a:extLst>
          </p:cNvPr>
          <p:cNvSpPr txBox="1"/>
          <p:nvPr/>
        </p:nvSpPr>
        <p:spPr>
          <a:xfrm>
            <a:off x="1753327" y="4702395"/>
            <a:ext cx="2918337" cy="584775"/>
          </a:xfrm>
          <a:prstGeom prst="rect">
            <a:avLst/>
          </a:prstGeom>
          <a:noFill/>
        </p:spPr>
        <p:txBody>
          <a:bodyPr wrap="square" rtlCol="0">
            <a:spAutoFit/>
          </a:bodyPr>
          <a:lstStyle/>
          <a:p>
            <a:pPr algn="ctr"/>
            <a:r>
              <a:rPr lang="en-US" sz="1600" dirty="0"/>
              <a:t>Application databases are overburdened</a:t>
            </a:r>
          </a:p>
        </p:txBody>
      </p:sp>
      <p:sp>
        <p:nvSpPr>
          <p:cNvPr id="34" name="Callout: warehouses">
            <a:extLst>
              <a:ext uri="{FF2B5EF4-FFF2-40B4-BE49-F238E27FC236}">
                <a16:creationId xmlns:a16="http://schemas.microsoft.com/office/drawing/2014/main" id="{25E2EDFB-CF83-4567-8987-2486DCDC96CF}"/>
              </a:ext>
              <a:ext uri="{C183D7F6-B498-43B3-948B-1728B52AA6E4}">
                <adec:decorative xmlns:adec="http://schemas.microsoft.com/office/drawing/2017/decorative" val="1"/>
              </a:ext>
            </a:extLst>
          </p:cNvPr>
          <p:cNvSpPr/>
          <p:nvPr/>
        </p:nvSpPr>
        <p:spPr>
          <a:xfrm>
            <a:off x="1695757" y="4078899"/>
            <a:ext cx="2975908" cy="584775"/>
          </a:xfrm>
          <a:prstGeom prst="borderCallout1">
            <a:avLst>
              <a:gd name="adj1" fmla="val 323"/>
              <a:gd name="adj2" fmla="val 53812"/>
              <a:gd name="adj3" fmla="val -85249"/>
              <a:gd name="adj4" fmla="val 53718"/>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Data warehouses</a:t>
            </a:r>
          </a:p>
          <a:p>
            <a:pPr algn="ctr"/>
            <a:r>
              <a:rPr lang="en-US" sz="1600" dirty="0">
                <a:solidFill>
                  <a:schemeClr val="tx1"/>
                </a:solidFill>
              </a:rPr>
              <a:t>and OLTP vs. OLAP databases</a:t>
            </a:r>
          </a:p>
        </p:txBody>
      </p:sp>
      <p:sp>
        <p:nvSpPr>
          <p:cNvPr id="38" name="Rectangle 37">
            <a:extLst>
              <a:ext uri="{FF2B5EF4-FFF2-40B4-BE49-F238E27FC236}">
                <a16:creationId xmlns:a16="http://schemas.microsoft.com/office/drawing/2014/main" id="{BE4D1446-8F0A-4918-B16B-F7301855050F}"/>
              </a:ext>
            </a:extLst>
          </p:cNvPr>
          <p:cNvSpPr/>
          <p:nvPr/>
        </p:nvSpPr>
        <p:spPr>
          <a:xfrm>
            <a:off x="6096000" y="4477978"/>
            <a:ext cx="2536127" cy="830997"/>
          </a:xfrm>
          <a:prstGeom prst="rect">
            <a:avLst/>
          </a:prstGeom>
        </p:spPr>
        <p:txBody>
          <a:bodyPr wrap="square">
            <a:spAutoFit/>
          </a:bodyPr>
          <a:lstStyle/>
          <a:p>
            <a:pPr algn="ctr"/>
            <a:r>
              <a:rPr lang="en-US" sz="1600" dirty="0"/>
              <a:t>Relational databases cannot scale effectively for analytics and AI/ML</a:t>
            </a:r>
          </a:p>
        </p:txBody>
      </p:sp>
      <p:sp>
        <p:nvSpPr>
          <p:cNvPr id="35" name="Callout: BigData">
            <a:extLst>
              <a:ext uri="{FF2B5EF4-FFF2-40B4-BE49-F238E27FC236}">
                <a16:creationId xmlns:a16="http://schemas.microsoft.com/office/drawing/2014/main" id="{69B3B900-FDEC-45F6-B536-BD44ACF8B2CA}"/>
              </a:ext>
              <a:ext uri="{C183D7F6-B498-43B3-948B-1728B52AA6E4}">
                <adec:decorative xmlns:adec="http://schemas.microsoft.com/office/drawing/2017/decorative" val="1"/>
              </a:ext>
            </a:extLst>
          </p:cNvPr>
          <p:cNvSpPr/>
          <p:nvPr/>
        </p:nvSpPr>
        <p:spPr>
          <a:xfrm>
            <a:off x="6458603" y="4100703"/>
            <a:ext cx="1810921" cy="338554"/>
          </a:xfrm>
          <a:prstGeom prst="borderCallout1">
            <a:avLst>
              <a:gd name="adj1" fmla="val -131846"/>
              <a:gd name="adj2" fmla="val 62733"/>
              <a:gd name="adj3" fmla="val -3363"/>
              <a:gd name="adj4" fmla="val 62078"/>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Big data systems </a:t>
            </a:r>
          </a:p>
        </p:txBody>
      </p:sp>
      <p:sp>
        <p:nvSpPr>
          <p:cNvPr id="39" name="Rectangle 38">
            <a:extLst>
              <a:ext uri="{FF2B5EF4-FFF2-40B4-BE49-F238E27FC236}">
                <a16:creationId xmlns:a16="http://schemas.microsoft.com/office/drawing/2014/main" id="{3E2DD580-22E4-4228-9666-05A9A0ECBF6B}"/>
              </a:ext>
            </a:extLst>
          </p:cNvPr>
          <p:cNvSpPr/>
          <p:nvPr/>
        </p:nvSpPr>
        <p:spPr>
          <a:xfrm>
            <a:off x="8899896" y="4725589"/>
            <a:ext cx="2525241" cy="830997"/>
          </a:xfrm>
          <a:prstGeom prst="rect">
            <a:avLst/>
          </a:prstGeom>
        </p:spPr>
        <p:txBody>
          <a:bodyPr wrap="square">
            <a:spAutoFit/>
          </a:bodyPr>
          <a:lstStyle/>
          <a:p>
            <a:pPr algn="ctr"/>
            <a:r>
              <a:rPr lang="en-US" sz="1600" dirty="0"/>
              <a:t>Big data systems can't keep up with demands for real-time analysis</a:t>
            </a:r>
          </a:p>
        </p:txBody>
      </p:sp>
      <p:sp>
        <p:nvSpPr>
          <p:cNvPr id="36" name="Callout: LambdaArchitecture">
            <a:extLst>
              <a:ext uri="{FF2B5EF4-FFF2-40B4-BE49-F238E27FC236}">
                <a16:creationId xmlns:a16="http://schemas.microsoft.com/office/drawing/2014/main" id="{936684DC-3CAC-4180-B038-F8BE7E3BFE08}"/>
              </a:ext>
              <a:ext uri="{C183D7F6-B498-43B3-948B-1728B52AA6E4}">
                <adec:decorative xmlns:adec="http://schemas.microsoft.com/office/drawing/2017/decorative" val="1"/>
              </a:ext>
            </a:extLst>
          </p:cNvPr>
          <p:cNvSpPr/>
          <p:nvPr/>
        </p:nvSpPr>
        <p:spPr>
          <a:xfrm>
            <a:off x="8908813" y="4100703"/>
            <a:ext cx="2377470" cy="584775"/>
          </a:xfrm>
          <a:prstGeom prst="borderCallout1">
            <a:avLst>
              <a:gd name="adj1" fmla="val -79328"/>
              <a:gd name="adj2" fmla="val 49737"/>
              <a:gd name="adj3" fmla="val -6189"/>
              <a:gd name="adj4" fmla="val 49734"/>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1"/>
                </a:solidFill>
              </a:rPr>
              <a:t>Lambda architecture and streaming solutions</a:t>
            </a:r>
          </a:p>
        </p:txBody>
      </p:sp>
    </p:spTree>
    <p:custDataLst>
      <p:tags r:id="rId1"/>
    </p:custDataLst>
    <p:extLst>
      <p:ext uri="{BB962C8B-B14F-4D97-AF65-F5344CB8AC3E}">
        <p14:creationId xmlns:p14="http://schemas.microsoft.com/office/powerpoint/2010/main" val="19078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4" grpId="0" animBg="1"/>
      <p:bldP spid="38" grpId="0"/>
      <p:bldP spid="35" grpId="0" animBg="1"/>
      <p:bldP spid="39"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14</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a:bodyPr>
          <a:lstStyle/>
          <a:p>
            <a:r>
              <a:rPr lang="en-US" dirty="0"/>
              <a:t>Modern data architectures unify distributed solutions</a:t>
            </a:r>
          </a:p>
        </p:txBody>
      </p:sp>
      <p:pic>
        <p:nvPicPr>
          <p:cNvPr id="34" name="Picture 33">
            <a:extLst>
              <a:ext uri="{FF2B5EF4-FFF2-40B4-BE49-F238E27FC236}">
                <a16:creationId xmlns:a16="http://schemas.microsoft.com/office/drawing/2014/main" id="{04C854D7-3F35-4FB3-A837-C56F4F91311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4" y="2709436"/>
            <a:ext cx="11521440" cy="991750"/>
          </a:xfrm>
          <a:prstGeom prst="rect">
            <a:avLst/>
          </a:prstGeom>
        </p:spPr>
      </p:pic>
      <p:pic>
        <p:nvPicPr>
          <p:cNvPr id="8" name="Picture 7">
            <a:extLst>
              <a:ext uri="{FF2B5EF4-FFF2-40B4-BE49-F238E27FC236}">
                <a16:creationId xmlns:a16="http://schemas.microsoft.com/office/drawing/2014/main" id="{49926240-34DA-4E3B-BB28-465F6E37190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790" y="3526857"/>
            <a:ext cx="9784928" cy="1335140"/>
          </a:xfrm>
          <a:prstGeom prst="rect">
            <a:avLst/>
          </a:prstGeom>
        </p:spPr>
      </p:pic>
      <p:sp>
        <p:nvSpPr>
          <p:cNvPr id="3" name="Oval 2" descr="Circle encompassing all types of data stores and data architectures from previous slides as part of modern data architecture. ">
            <a:extLst>
              <a:ext uri="{FF2B5EF4-FFF2-40B4-BE49-F238E27FC236}">
                <a16:creationId xmlns:a16="http://schemas.microsoft.com/office/drawing/2014/main" id="{EA463A21-EB4E-4343-A4C8-6E4D99060F39}"/>
              </a:ext>
              <a:ext uri="{C183D7F6-B498-43B3-948B-1728B52AA6E4}">
                <adec:decorative xmlns:adec="http://schemas.microsoft.com/office/drawing/2017/decorative" val="0"/>
              </a:ext>
            </a:extLst>
          </p:cNvPr>
          <p:cNvSpPr/>
          <p:nvPr/>
        </p:nvSpPr>
        <p:spPr>
          <a:xfrm>
            <a:off x="90055" y="1267691"/>
            <a:ext cx="12046527" cy="4447309"/>
          </a:xfrm>
          <a:prstGeom prst="ellipse">
            <a:avLst/>
          </a:prstGeom>
          <a:noFill/>
          <a:ln w="38100">
            <a:solidFill>
              <a:schemeClr val="accent6"/>
            </a:solidFill>
          </a:ln>
          <a:effectLst>
            <a:outerShdw blurRad="63500" dist="53881" dir="2700016" rotWithShape="0">
              <a:scrgbClr r="0" g="0" b="0">
                <a:alpha val="2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allout: Modern">
            <a:extLst>
              <a:ext uri="{FF2B5EF4-FFF2-40B4-BE49-F238E27FC236}">
                <a16:creationId xmlns:a16="http://schemas.microsoft.com/office/drawing/2014/main" id="{C5731DD8-37C9-42F1-B83F-7458B53ABC15}"/>
              </a:ext>
              <a:ext uri="{C183D7F6-B498-43B3-948B-1728B52AA6E4}">
                <adec:decorative xmlns:adec="http://schemas.microsoft.com/office/drawing/2017/decorative" val="0"/>
              </a:ext>
            </a:extLst>
          </p:cNvPr>
          <p:cNvSpPr/>
          <p:nvPr/>
        </p:nvSpPr>
        <p:spPr>
          <a:xfrm>
            <a:off x="8582128" y="1685478"/>
            <a:ext cx="3486438" cy="338554"/>
          </a:xfrm>
          <a:prstGeom prst="borderCallout1">
            <a:avLst>
              <a:gd name="adj1" fmla="val 912"/>
              <a:gd name="adj2" fmla="val 87737"/>
              <a:gd name="adj3" fmla="val 276738"/>
              <a:gd name="adj4" fmla="val 87868"/>
            </a:avLst>
          </a:prstGeom>
          <a:solidFill>
            <a:schemeClr val="accent6"/>
          </a:solidFill>
          <a:ln w="44450">
            <a:solidFill>
              <a:schemeClr val="accent6"/>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bg1"/>
                </a:solidFill>
              </a:rPr>
              <a:t>Modern data architecture on AWS</a:t>
            </a:r>
          </a:p>
        </p:txBody>
      </p:sp>
      <p:pic>
        <p:nvPicPr>
          <p:cNvPr id="36" name="Picture 35">
            <a:extLst>
              <a:ext uri="{FF2B5EF4-FFF2-40B4-BE49-F238E27FC236}">
                <a16:creationId xmlns:a16="http://schemas.microsoft.com/office/drawing/2014/main" id="{4326C153-ED11-4CB1-A4EF-CAD0E30ED19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791" y="3389570"/>
            <a:ext cx="12101609" cy="762066"/>
          </a:xfrm>
          <a:prstGeom prst="rect">
            <a:avLst/>
          </a:prstGeom>
        </p:spPr>
      </p:pic>
    </p:spTree>
    <p:custDataLst>
      <p:tags r:id="rId1"/>
    </p:custDataLst>
    <p:extLst>
      <p:ext uri="{BB962C8B-B14F-4D97-AF65-F5344CB8AC3E}">
        <p14:creationId xmlns:p14="http://schemas.microsoft.com/office/powerpoint/2010/main" val="16032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15</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The evolution of data architectures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Data stores and architectures evolved to adapt to increasing demands of data volume, variety, and velocity.</a:t>
            </a:r>
          </a:p>
          <a:p>
            <a:pPr>
              <a:spcAft>
                <a:spcPts val="1200"/>
              </a:spcAft>
            </a:pPr>
            <a:r>
              <a:rPr lang="en-US" dirty="0"/>
              <a:t>Modern data architectures continue to use different types of data stores to suit different use cases.</a:t>
            </a:r>
          </a:p>
          <a:p>
            <a:pPr>
              <a:spcAft>
                <a:spcPts val="1200"/>
              </a:spcAft>
            </a:pPr>
            <a:r>
              <a:rPr lang="en-US" dirty="0"/>
              <a:t>The goal of the modern architecture is to unify disparate sources to maintain a single source of truth.</a:t>
            </a:r>
          </a:p>
        </p:txBody>
      </p:sp>
    </p:spTree>
    <p:custDataLst>
      <p:tags r:id="rId1"/>
    </p:custDataLst>
    <p:extLst>
      <p:ext uri="{BB962C8B-B14F-4D97-AF65-F5344CB8AC3E}">
        <p14:creationId xmlns:p14="http://schemas.microsoft.com/office/powerpoint/2010/main" val="408592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A2D02-5715-467B-B904-ADE99C315CBD}"/>
              </a:ext>
            </a:extLst>
          </p:cNvPr>
          <p:cNvSpPr>
            <a:spLocks noGrp="1"/>
          </p:cNvSpPr>
          <p:nvPr>
            <p:ph type="title"/>
          </p:nvPr>
        </p:nvSpPr>
        <p:spPr/>
        <p:txBody>
          <a:bodyPr/>
          <a:lstStyle/>
          <a:p>
            <a:r>
              <a:rPr lang="en-US" dirty="0"/>
              <a:t>Modern data architecture on AWS</a:t>
            </a:r>
          </a:p>
        </p:txBody>
      </p:sp>
      <p:sp>
        <p:nvSpPr>
          <p:cNvPr id="5" name="Subtitle 4">
            <a:extLst>
              <a:ext uri="{FF2B5EF4-FFF2-40B4-BE49-F238E27FC236}">
                <a16:creationId xmlns:a16="http://schemas.microsoft.com/office/drawing/2014/main" id="{DF5F47D5-C70A-4B9B-987A-F9D5BB50D944}"/>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150821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17</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a:xfrm>
            <a:off x="365760" y="299526"/>
            <a:ext cx="11569209" cy="731318"/>
          </a:xfrm>
        </p:spPr>
        <p:txBody>
          <a:bodyPr>
            <a:normAutofit/>
          </a:bodyPr>
          <a:lstStyle/>
          <a:p>
            <a:r>
              <a:rPr lang="en-US" dirty="0"/>
              <a:t>Modern data architecture</a:t>
            </a:r>
          </a:p>
        </p:txBody>
      </p:sp>
      <p:sp>
        <p:nvSpPr>
          <p:cNvPr id="101" name="Callout: Colors menu">
            <a:extLst>
              <a:ext uri="{FF2B5EF4-FFF2-40B4-BE49-F238E27FC236}">
                <a16:creationId xmlns:a16="http://schemas.microsoft.com/office/drawing/2014/main" id="{DBCA1ED2-FFE1-4CE3-8469-DD5A4522E37A}"/>
              </a:ext>
              <a:ext uri="{C183D7F6-B498-43B3-948B-1728B52AA6E4}">
                <adec:decorative xmlns:adec="http://schemas.microsoft.com/office/drawing/2017/decorative" val="0"/>
              </a:ext>
            </a:extLst>
          </p:cNvPr>
          <p:cNvSpPr/>
          <p:nvPr/>
        </p:nvSpPr>
        <p:spPr>
          <a:xfrm>
            <a:off x="351308" y="1280160"/>
            <a:ext cx="1991483" cy="3170099"/>
          </a:xfrm>
          <a:prstGeom prst="borderCallout1">
            <a:avLst>
              <a:gd name="adj1" fmla="val 50931"/>
              <a:gd name="adj2" fmla="val 100908"/>
              <a:gd name="adj3" fmla="val 50962"/>
              <a:gd name="adj4" fmla="val 81715"/>
            </a:avLst>
          </a:prstGeom>
          <a:solidFill>
            <a:schemeClr val="accent4"/>
          </a:solidFill>
          <a:ln w="44450">
            <a:solidFill>
              <a:schemeClr val="accent4"/>
            </a:solidFill>
            <a:headEnd type="none" w="med" len="med"/>
            <a:tailEnd type="arrow"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t">
            <a:spAutoFit/>
          </a:bodyPr>
          <a:lstStyle/>
          <a:p>
            <a:pPr algn="ctr">
              <a:spcAft>
                <a:spcPts val="600"/>
              </a:spcAft>
            </a:pPr>
            <a:r>
              <a:rPr lang="en-US" b="1" dirty="0">
                <a:solidFill>
                  <a:schemeClr val="tx2"/>
                </a:solidFill>
              </a:rPr>
              <a:t>Key design considerations</a:t>
            </a:r>
          </a:p>
          <a:p>
            <a:pPr marL="285750" indent="-285750">
              <a:spcAft>
                <a:spcPts val="600"/>
              </a:spcAft>
              <a:buFont typeface="Arial" panose="020B0604020202020204" pitchFamily="34" charset="0"/>
              <a:buChar char="•"/>
            </a:pPr>
            <a:r>
              <a:rPr lang="en-US" sz="1600" dirty="0">
                <a:solidFill>
                  <a:schemeClr val="tx1"/>
                </a:solidFill>
              </a:rPr>
              <a:t>Scalable data lake</a:t>
            </a:r>
          </a:p>
          <a:p>
            <a:pPr marL="285750" indent="-285750">
              <a:spcAft>
                <a:spcPts val="600"/>
              </a:spcAft>
              <a:buFont typeface="Arial" panose="020B0604020202020204" pitchFamily="34" charset="0"/>
              <a:buChar char="•"/>
            </a:pPr>
            <a:r>
              <a:rPr lang="en-US" sz="1600" dirty="0">
                <a:solidFill>
                  <a:schemeClr val="tx1"/>
                </a:solidFill>
              </a:rPr>
              <a:t>Performant and cost-effective components</a:t>
            </a:r>
          </a:p>
          <a:p>
            <a:pPr marL="285750" indent="-285750">
              <a:spcAft>
                <a:spcPts val="600"/>
              </a:spcAft>
              <a:buFont typeface="Arial" panose="020B0604020202020204" pitchFamily="34" charset="0"/>
              <a:buChar char="•"/>
            </a:pPr>
            <a:r>
              <a:rPr lang="en-US" sz="1600" dirty="0">
                <a:solidFill>
                  <a:schemeClr val="tx1"/>
                </a:solidFill>
              </a:rPr>
              <a:t>Seamless data movement</a:t>
            </a:r>
          </a:p>
          <a:p>
            <a:pPr marL="285750" indent="-285750">
              <a:spcAft>
                <a:spcPts val="600"/>
              </a:spcAft>
              <a:buFont typeface="Arial" panose="020B0604020202020204" pitchFamily="34" charset="0"/>
              <a:buChar char="•"/>
            </a:pPr>
            <a:r>
              <a:rPr lang="en-US" sz="1600" dirty="0">
                <a:solidFill>
                  <a:schemeClr val="tx1"/>
                </a:solidFill>
              </a:rPr>
              <a:t>Unified governance</a:t>
            </a:r>
          </a:p>
        </p:txBody>
      </p:sp>
      <p:grpSp>
        <p:nvGrpSpPr>
          <p:cNvPr id="11" name="Group 10" hidden="1">
            <a:extLst>
              <a:ext uri="{FF2B5EF4-FFF2-40B4-BE49-F238E27FC236}">
                <a16:creationId xmlns:a16="http://schemas.microsoft.com/office/drawing/2014/main" id="{5C8CAC3F-8105-48BC-9751-28DAD47D387E}"/>
              </a:ext>
            </a:extLst>
          </p:cNvPr>
          <p:cNvGrpSpPr/>
          <p:nvPr/>
        </p:nvGrpSpPr>
        <p:grpSpPr>
          <a:xfrm>
            <a:off x="3952530" y="2232702"/>
            <a:ext cx="4264073" cy="3018621"/>
            <a:chOff x="3914952" y="2195124"/>
            <a:chExt cx="4264073" cy="3018621"/>
          </a:xfrm>
        </p:grpSpPr>
        <p:grpSp>
          <p:nvGrpSpPr>
            <p:cNvPr id="128" name="Group 127">
              <a:extLst>
                <a:ext uri="{FF2B5EF4-FFF2-40B4-BE49-F238E27FC236}">
                  <a16:creationId xmlns:a16="http://schemas.microsoft.com/office/drawing/2014/main" id="{3301AAAB-CC31-4F24-BFAB-B57E82F630A0}"/>
                </a:ext>
              </a:extLst>
            </p:cNvPr>
            <p:cNvGrpSpPr/>
            <p:nvPr/>
          </p:nvGrpSpPr>
          <p:grpSpPr>
            <a:xfrm>
              <a:off x="5137132" y="3052791"/>
              <a:ext cx="1609308" cy="1280161"/>
              <a:chOff x="1511023" y="2717789"/>
              <a:chExt cx="1465384" cy="1165673"/>
            </a:xfrm>
          </p:grpSpPr>
          <p:sp>
            <p:nvSpPr>
              <p:cNvPr id="125" name="Oval 124">
                <a:extLst>
                  <a:ext uri="{FF2B5EF4-FFF2-40B4-BE49-F238E27FC236}">
                    <a16:creationId xmlns:a16="http://schemas.microsoft.com/office/drawing/2014/main" id="{B8D81190-9A90-48F8-B383-754C30D8C0DB}"/>
                  </a:ext>
                  <a:ext uri="{C183D7F6-B498-43B3-948B-1728B52AA6E4}">
                    <adec:decorative xmlns:adec="http://schemas.microsoft.com/office/drawing/2017/decorative" val="1"/>
                  </a:ext>
                </a:extLst>
              </p:cNvPr>
              <p:cNvSpPr>
                <a:spLocks noChangeAspect="1"/>
              </p:cNvSpPr>
              <p:nvPr/>
            </p:nvSpPr>
            <p:spPr>
              <a:xfrm>
                <a:off x="1644133" y="2717789"/>
                <a:ext cx="1165673" cy="1165673"/>
              </a:xfrm>
              <a:prstGeom prst="ellipse">
                <a:avLst/>
              </a:prstGeom>
              <a:solidFill>
                <a:schemeClr val="bg1"/>
              </a:solidFill>
              <a:ln w="25400">
                <a:solidFill>
                  <a:srgbClr val="418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Data lake">
                <a:extLst>
                  <a:ext uri="{FF2B5EF4-FFF2-40B4-BE49-F238E27FC236}">
                    <a16:creationId xmlns:a16="http://schemas.microsoft.com/office/drawing/2014/main" id="{B3AC331D-05DA-4ABF-8B15-C7FF5D14B389}"/>
                  </a:ext>
                </a:extLst>
              </p:cNvPr>
              <p:cNvSpPr txBox="1"/>
              <p:nvPr/>
            </p:nvSpPr>
            <p:spPr>
              <a:xfrm>
                <a:off x="1511023" y="3146347"/>
                <a:ext cx="1465384" cy="308276"/>
              </a:xfrm>
              <a:prstGeom prst="rect">
                <a:avLst/>
              </a:prstGeom>
              <a:noFill/>
            </p:spPr>
            <p:txBody>
              <a:bodyPr wrap="square" rtlCol="0">
                <a:spAutoFit/>
              </a:bodyPr>
              <a:lstStyle/>
              <a:p>
                <a:pPr algn="ctr"/>
                <a:r>
                  <a:rPr lang="en-US" sz="1600" dirty="0"/>
                  <a:t>Data lake</a:t>
                </a:r>
              </a:p>
            </p:txBody>
          </p:sp>
        </p:grpSp>
        <p:cxnSp>
          <p:nvCxnSpPr>
            <p:cNvPr id="33" name="ArrowWithAltTextDescription" descr="Data moves between data lake and other stores and also moves between stores. ">
              <a:extLst>
                <a:ext uri="{FF2B5EF4-FFF2-40B4-BE49-F238E27FC236}">
                  <a16:creationId xmlns:a16="http://schemas.microsoft.com/office/drawing/2014/main" id="{92849913-BB5A-4225-B784-960BB5EA7E5F}"/>
                </a:ext>
                <a:ext uri="{C183D7F6-B498-43B3-948B-1728B52AA6E4}">
                  <adec:decorative xmlns:adec="http://schemas.microsoft.com/office/drawing/2017/decorative" val="0"/>
                </a:ext>
              </a:extLst>
            </p:cNvPr>
            <p:cNvCxnSpPr>
              <a:cxnSpLocks/>
            </p:cNvCxnSpPr>
            <p:nvPr/>
          </p:nvCxnSpPr>
          <p:spPr>
            <a:xfrm flipV="1">
              <a:off x="5941788" y="4393569"/>
              <a:ext cx="0" cy="301263"/>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sp>
          <p:nvSpPr>
            <p:cNvPr id="118" name="Datawarehouse">
              <a:extLst>
                <a:ext uri="{FF2B5EF4-FFF2-40B4-BE49-F238E27FC236}">
                  <a16:creationId xmlns:a16="http://schemas.microsoft.com/office/drawing/2014/main" id="{506EF311-F12A-4178-A66B-3F543A538F9C}"/>
                </a:ext>
              </a:extLst>
            </p:cNvPr>
            <p:cNvSpPr txBox="1"/>
            <p:nvPr/>
          </p:nvSpPr>
          <p:spPr>
            <a:xfrm>
              <a:off x="5057285" y="4628970"/>
              <a:ext cx="1732221" cy="584775"/>
            </a:xfrm>
            <a:prstGeom prst="rect">
              <a:avLst/>
            </a:prstGeom>
            <a:noFill/>
          </p:spPr>
          <p:txBody>
            <a:bodyPr wrap="square" rtlCol="0">
              <a:spAutoFit/>
            </a:bodyPr>
            <a:lstStyle/>
            <a:p>
              <a:pPr algn="ctr"/>
              <a:r>
                <a:rPr lang="en-US" sz="1600" dirty="0"/>
                <a:t>Data warehousing</a:t>
              </a:r>
            </a:p>
          </p:txBody>
        </p:sp>
        <p:sp>
          <p:nvSpPr>
            <p:cNvPr id="123" name="Log">
              <a:extLst>
                <a:ext uri="{FF2B5EF4-FFF2-40B4-BE49-F238E27FC236}">
                  <a16:creationId xmlns:a16="http://schemas.microsoft.com/office/drawing/2014/main" id="{53C93820-DD9D-42ED-A066-C716E2D1BCC5}"/>
                </a:ext>
              </a:extLst>
            </p:cNvPr>
            <p:cNvSpPr txBox="1"/>
            <p:nvPr/>
          </p:nvSpPr>
          <p:spPr>
            <a:xfrm>
              <a:off x="3935322" y="4026195"/>
              <a:ext cx="1359274" cy="642209"/>
            </a:xfrm>
            <a:prstGeom prst="rect">
              <a:avLst/>
            </a:prstGeom>
            <a:noFill/>
          </p:spPr>
          <p:txBody>
            <a:bodyPr wrap="square" rtlCol="0">
              <a:spAutoFit/>
            </a:bodyPr>
            <a:lstStyle/>
            <a:p>
              <a:pPr algn="ctr"/>
              <a:r>
                <a:rPr lang="en-US" sz="1600" dirty="0"/>
                <a:t>Log analytics</a:t>
              </a:r>
            </a:p>
          </p:txBody>
        </p:sp>
        <p:sp>
          <p:nvSpPr>
            <p:cNvPr id="122" name="Big Data">
              <a:extLst>
                <a:ext uri="{FF2B5EF4-FFF2-40B4-BE49-F238E27FC236}">
                  <a16:creationId xmlns:a16="http://schemas.microsoft.com/office/drawing/2014/main" id="{98912A2F-87AA-4881-A8F2-A7BD8BC7435B}"/>
                </a:ext>
              </a:extLst>
            </p:cNvPr>
            <p:cNvSpPr txBox="1"/>
            <p:nvPr/>
          </p:nvSpPr>
          <p:spPr>
            <a:xfrm>
              <a:off x="3914952" y="2809999"/>
              <a:ext cx="1436763" cy="584775"/>
            </a:xfrm>
            <a:prstGeom prst="rect">
              <a:avLst/>
            </a:prstGeom>
            <a:noFill/>
          </p:spPr>
          <p:txBody>
            <a:bodyPr wrap="square" rtlCol="0">
              <a:spAutoFit/>
            </a:bodyPr>
            <a:lstStyle/>
            <a:p>
              <a:pPr algn="ctr"/>
              <a:r>
                <a:rPr lang="en-US" sz="1600" dirty="0"/>
                <a:t>Big data processing</a:t>
              </a:r>
            </a:p>
          </p:txBody>
        </p:sp>
        <p:sp>
          <p:nvSpPr>
            <p:cNvPr id="121" name="RDS">
              <a:extLst>
                <a:ext uri="{FF2B5EF4-FFF2-40B4-BE49-F238E27FC236}">
                  <a16:creationId xmlns:a16="http://schemas.microsoft.com/office/drawing/2014/main" id="{E7F681E0-7772-42B0-9F52-130BB6574E3E}"/>
                </a:ext>
              </a:extLst>
            </p:cNvPr>
            <p:cNvSpPr txBox="1"/>
            <p:nvPr/>
          </p:nvSpPr>
          <p:spPr>
            <a:xfrm>
              <a:off x="4943024" y="2195124"/>
              <a:ext cx="2033386" cy="584775"/>
            </a:xfrm>
            <a:prstGeom prst="rect">
              <a:avLst/>
            </a:prstGeom>
            <a:noFill/>
          </p:spPr>
          <p:txBody>
            <a:bodyPr wrap="square" rtlCol="0">
              <a:spAutoFit/>
            </a:bodyPr>
            <a:lstStyle/>
            <a:p>
              <a:pPr algn="ctr"/>
              <a:r>
                <a:rPr lang="en-US" sz="1600" dirty="0"/>
                <a:t>Relational databases</a:t>
              </a:r>
            </a:p>
          </p:txBody>
        </p:sp>
        <p:sp>
          <p:nvSpPr>
            <p:cNvPr id="120" name="NoSQL">
              <a:extLst>
                <a:ext uri="{FF2B5EF4-FFF2-40B4-BE49-F238E27FC236}">
                  <a16:creationId xmlns:a16="http://schemas.microsoft.com/office/drawing/2014/main" id="{E0F00AFA-E40A-4DBC-B0EF-29A10FF26841}"/>
                </a:ext>
              </a:extLst>
            </p:cNvPr>
            <p:cNvSpPr txBox="1"/>
            <p:nvPr/>
          </p:nvSpPr>
          <p:spPr>
            <a:xfrm>
              <a:off x="6464308" y="2781282"/>
              <a:ext cx="1714717" cy="584775"/>
            </a:xfrm>
            <a:prstGeom prst="rect">
              <a:avLst/>
            </a:prstGeom>
            <a:noFill/>
          </p:spPr>
          <p:txBody>
            <a:bodyPr wrap="square" rtlCol="0">
              <a:spAutoFit/>
            </a:bodyPr>
            <a:lstStyle/>
            <a:p>
              <a:pPr algn="ctr"/>
              <a:r>
                <a:rPr lang="en-US" sz="1600" dirty="0"/>
                <a:t>Nonrelational databases</a:t>
              </a:r>
            </a:p>
          </p:txBody>
        </p:sp>
        <p:sp>
          <p:nvSpPr>
            <p:cNvPr id="119" name="ML">
              <a:extLst>
                <a:ext uri="{FF2B5EF4-FFF2-40B4-BE49-F238E27FC236}">
                  <a16:creationId xmlns:a16="http://schemas.microsoft.com/office/drawing/2014/main" id="{556EB656-870C-4C97-A17A-5CA351014016}"/>
                </a:ext>
              </a:extLst>
            </p:cNvPr>
            <p:cNvSpPr txBox="1"/>
            <p:nvPr/>
          </p:nvSpPr>
          <p:spPr>
            <a:xfrm>
              <a:off x="6633012" y="4012940"/>
              <a:ext cx="1280651" cy="830997"/>
            </a:xfrm>
            <a:prstGeom prst="rect">
              <a:avLst/>
            </a:prstGeom>
            <a:noFill/>
          </p:spPr>
          <p:txBody>
            <a:bodyPr wrap="square" rtlCol="0">
              <a:spAutoFit/>
            </a:bodyPr>
            <a:lstStyle/>
            <a:p>
              <a:pPr algn="ctr"/>
              <a:r>
                <a:rPr lang="en-US" sz="1600" dirty="0"/>
                <a:t>Machine Learning (ML)</a:t>
              </a:r>
            </a:p>
          </p:txBody>
        </p:sp>
        <p:cxnSp>
          <p:nvCxnSpPr>
            <p:cNvPr id="108" name="Straight Arrow Connector 107">
              <a:extLst>
                <a:ext uri="{FF2B5EF4-FFF2-40B4-BE49-F238E27FC236}">
                  <a16:creationId xmlns:a16="http://schemas.microsoft.com/office/drawing/2014/main" id="{C0919E46-4B6A-4FD3-BC6F-F049C558F91C}"/>
                </a:ext>
                <a:ext uri="{C183D7F6-B498-43B3-948B-1728B52AA6E4}">
                  <adec:decorative xmlns:adec="http://schemas.microsoft.com/office/drawing/2017/decorative" val="1"/>
                </a:ext>
              </a:extLst>
            </p:cNvPr>
            <p:cNvCxnSpPr>
              <a:cxnSpLocks/>
            </p:cNvCxnSpPr>
            <p:nvPr/>
          </p:nvCxnSpPr>
          <p:spPr>
            <a:xfrm>
              <a:off x="5111550" y="3131159"/>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CFF0EFA-81D9-47F1-8DA9-16A22059C322}"/>
                </a:ext>
                <a:ext uri="{C183D7F6-B498-43B3-948B-1728B52AA6E4}">
                  <adec:decorative xmlns:adec="http://schemas.microsoft.com/office/drawing/2017/decorative" val="1"/>
                </a:ext>
              </a:extLst>
            </p:cNvPr>
            <p:cNvCxnSpPr>
              <a:cxnSpLocks/>
            </p:cNvCxnSpPr>
            <p:nvPr/>
          </p:nvCxnSpPr>
          <p:spPr>
            <a:xfrm flipH="1">
              <a:off x="5044324" y="3964303"/>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2B88CBC-076F-4EDC-B37B-503646FFEA98}"/>
                </a:ext>
                <a:ext uri="{C183D7F6-B498-43B3-948B-1728B52AA6E4}">
                  <adec:decorative xmlns:adec="http://schemas.microsoft.com/office/drawing/2017/decorative" val="1"/>
                </a:ext>
              </a:extLst>
            </p:cNvPr>
            <p:cNvCxnSpPr>
              <a:cxnSpLocks/>
            </p:cNvCxnSpPr>
            <p:nvPr/>
          </p:nvCxnSpPr>
          <p:spPr>
            <a:xfrm rot="20700000" flipH="1" flipV="1">
              <a:off x="6536626" y="3995969"/>
              <a:ext cx="200842" cy="211364"/>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1209F-E195-44C6-883D-520B811391EA}"/>
                </a:ext>
                <a:ext uri="{C183D7F6-B498-43B3-948B-1728B52AA6E4}">
                  <adec:decorative xmlns:adec="http://schemas.microsoft.com/office/drawing/2017/decorative" val="1"/>
                </a:ext>
              </a:extLst>
            </p:cNvPr>
            <p:cNvCxnSpPr>
              <a:cxnSpLocks/>
            </p:cNvCxnSpPr>
            <p:nvPr/>
          </p:nvCxnSpPr>
          <p:spPr>
            <a:xfrm flipH="1">
              <a:off x="6495103" y="3154091"/>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5C4F741-9C3E-4309-8039-5CA5D09A1934}"/>
                </a:ext>
                <a:ext uri="{C183D7F6-B498-43B3-948B-1728B52AA6E4}">
                  <adec:decorative xmlns:adec="http://schemas.microsoft.com/office/drawing/2017/decorative" val="1"/>
                </a:ext>
              </a:extLst>
            </p:cNvPr>
            <p:cNvCxnSpPr>
              <a:cxnSpLocks/>
            </p:cNvCxnSpPr>
            <p:nvPr/>
          </p:nvCxnSpPr>
          <p:spPr>
            <a:xfrm flipH="1" flipV="1">
              <a:off x="5941788" y="2722279"/>
              <a:ext cx="0" cy="301263"/>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F40A992-3426-4DBC-A6F3-4CAD507ACC79}"/>
                </a:ext>
                <a:ext uri="{C183D7F6-B498-43B3-948B-1728B52AA6E4}">
                  <adec:decorative xmlns:adec="http://schemas.microsoft.com/office/drawing/2017/decorative" val="1"/>
                </a:ext>
              </a:extLst>
            </p:cNvPr>
            <p:cNvCxnSpPr>
              <a:cxnSpLocks/>
            </p:cNvCxnSpPr>
            <p:nvPr/>
          </p:nvCxnSpPr>
          <p:spPr>
            <a:xfrm flipV="1">
              <a:off x="6380210" y="4524996"/>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E9E7ACE-E6E1-4ABF-A918-3458FB18C4D1}"/>
                </a:ext>
                <a:ext uri="{C183D7F6-B498-43B3-948B-1728B52AA6E4}">
                  <adec:decorative xmlns:adec="http://schemas.microsoft.com/office/drawing/2017/decorative" val="1"/>
                </a:ext>
              </a:extLst>
            </p:cNvPr>
            <p:cNvCxnSpPr>
              <a:cxnSpLocks/>
            </p:cNvCxnSpPr>
            <p:nvPr/>
          </p:nvCxnSpPr>
          <p:spPr>
            <a:xfrm flipV="1">
              <a:off x="7259933" y="3308105"/>
              <a:ext cx="0" cy="793546"/>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943D8C-17F5-495D-BFC4-208295317429}"/>
                </a:ext>
                <a:ext uri="{C183D7F6-B498-43B3-948B-1728B52AA6E4}">
                  <adec:decorative xmlns:adec="http://schemas.microsoft.com/office/drawing/2017/decorative" val="1"/>
                </a:ext>
              </a:extLst>
            </p:cNvPr>
            <p:cNvCxnSpPr>
              <a:cxnSpLocks/>
            </p:cNvCxnSpPr>
            <p:nvPr/>
          </p:nvCxnSpPr>
          <p:spPr>
            <a:xfrm flipV="1">
              <a:off x="4614959" y="3308105"/>
              <a:ext cx="0" cy="793546"/>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CC455E5-47CB-4C19-9DCB-79DAF416F5B8}"/>
                </a:ext>
                <a:ext uri="{C183D7F6-B498-43B3-948B-1728B52AA6E4}">
                  <adec:decorative xmlns:adec="http://schemas.microsoft.com/office/drawing/2017/decorative" val="1"/>
                </a:ext>
              </a:extLst>
            </p:cNvPr>
            <p:cNvCxnSpPr>
              <a:cxnSpLocks/>
            </p:cNvCxnSpPr>
            <p:nvPr/>
          </p:nvCxnSpPr>
          <p:spPr>
            <a:xfrm flipV="1">
              <a:off x="4776458" y="2445869"/>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DFE9295-60CF-46FE-B0E3-0F34725A0207}"/>
                </a:ext>
                <a:ext uri="{C183D7F6-B498-43B3-948B-1728B52AA6E4}">
                  <adec:decorative xmlns:adec="http://schemas.microsoft.com/office/drawing/2017/decorative" val="1"/>
                </a:ext>
              </a:extLst>
            </p:cNvPr>
            <p:cNvCxnSpPr>
              <a:cxnSpLocks/>
            </p:cNvCxnSpPr>
            <p:nvPr/>
          </p:nvCxnSpPr>
          <p:spPr>
            <a:xfrm flipH="1" flipV="1">
              <a:off x="6423303" y="2421675"/>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E59C85-B5B0-4C5F-ADE4-2F311683F6E3}"/>
                </a:ext>
                <a:ext uri="{C183D7F6-B498-43B3-948B-1728B52AA6E4}">
                  <adec:decorative xmlns:adec="http://schemas.microsoft.com/office/drawing/2017/decorative" val="1"/>
                </a:ext>
              </a:extLst>
            </p:cNvPr>
            <p:cNvCxnSpPr>
              <a:cxnSpLocks/>
            </p:cNvCxnSpPr>
            <p:nvPr/>
          </p:nvCxnSpPr>
          <p:spPr>
            <a:xfrm flipH="1" flipV="1">
              <a:off x="4810237" y="4537319"/>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grpSp>
      <p:pic>
        <p:nvPicPr>
          <p:cNvPr id="14" name="Picture 13" descr="Central data lake orbited by data stores and consumers. Two-way arrows connect from center out and between orbiting elements.">
            <a:extLst>
              <a:ext uri="{FF2B5EF4-FFF2-40B4-BE49-F238E27FC236}">
                <a16:creationId xmlns:a16="http://schemas.microsoft.com/office/drawing/2014/main" id="{FDC5D20F-A863-4D82-97FA-BD838893F0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7960" y="2232702"/>
            <a:ext cx="4267570" cy="3115326"/>
          </a:xfrm>
          <a:prstGeom prst="rect">
            <a:avLst/>
          </a:prstGeom>
        </p:spPr>
      </p:pic>
    </p:spTree>
    <p:custDataLst>
      <p:tags r:id="rId1"/>
    </p:custDataLst>
    <p:extLst>
      <p:ext uri="{BB962C8B-B14F-4D97-AF65-F5344CB8AC3E}">
        <p14:creationId xmlns:p14="http://schemas.microsoft.com/office/powerpoint/2010/main" val="242901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18</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a:bodyPr>
          <a:lstStyle/>
          <a:p>
            <a:r>
              <a:rPr lang="en-US" dirty="0"/>
              <a:t>AWS purpose-built data stores and analytics tools</a:t>
            </a:r>
          </a:p>
        </p:txBody>
      </p:sp>
      <p:pic>
        <p:nvPicPr>
          <p:cNvPr id="3" name="Picture 2" descr="Previous diagram with AWS services matched to each element. Details in notes. ">
            <a:extLst>
              <a:ext uri="{FF2B5EF4-FFF2-40B4-BE49-F238E27FC236}">
                <a16:creationId xmlns:a16="http://schemas.microsoft.com/office/drawing/2014/main" id="{693B2CD9-56F2-41FF-B1E4-9655FC554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87" y="1073974"/>
            <a:ext cx="7809653" cy="5523455"/>
          </a:xfrm>
          <a:prstGeom prst="rect">
            <a:avLst/>
          </a:prstGeom>
        </p:spPr>
      </p:pic>
      <p:sp>
        <p:nvSpPr>
          <p:cNvPr id="94" name="Callout: Colors menu">
            <a:extLst>
              <a:ext uri="{FF2B5EF4-FFF2-40B4-BE49-F238E27FC236}">
                <a16:creationId xmlns:a16="http://schemas.microsoft.com/office/drawing/2014/main" id="{1B9D24EC-B858-4F82-8620-1F66F64477DE}"/>
              </a:ext>
              <a:ext uri="{C183D7F6-B498-43B3-948B-1728B52AA6E4}">
                <adec:decorative xmlns:adec="http://schemas.microsoft.com/office/drawing/2017/decorative" val="1"/>
              </a:ext>
            </a:extLst>
          </p:cNvPr>
          <p:cNvSpPr/>
          <p:nvPr/>
        </p:nvSpPr>
        <p:spPr>
          <a:xfrm>
            <a:off x="351308" y="1286458"/>
            <a:ext cx="1991483" cy="2031325"/>
          </a:xfrm>
          <a:prstGeom prst="borderCallout1">
            <a:avLst>
              <a:gd name="adj1" fmla="val 50931"/>
              <a:gd name="adj2" fmla="val 100908"/>
              <a:gd name="adj3" fmla="val 50962"/>
              <a:gd name="adj4" fmla="val 81715"/>
            </a:avLst>
          </a:prstGeom>
          <a:solidFill>
            <a:schemeClr val="accent4"/>
          </a:solidFill>
          <a:ln w="44450">
            <a:solidFill>
              <a:schemeClr val="accent4"/>
            </a:solidFill>
            <a:headEnd type="none" w="med" len="med"/>
            <a:tailEnd type="arrow"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t">
            <a:spAutoFit/>
          </a:bodyPr>
          <a:lstStyle/>
          <a:p>
            <a:pPr algn="ctr">
              <a:spcAft>
                <a:spcPts val="600"/>
              </a:spcAft>
            </a:pPr>
            <a:r>
              <a:rPr lang="en-US" b="1" dirty="0">
                <a:solidFill>
                  <a:schemeClr val="tx2"/>
                </a:solidFill>
              </a:rPr>
              <a:t>Key design considerations</a:t>
            </a:r>
          </a:p>
          <a:p>
            <a:pPr marL="285750" indent="-285750">
              <a:spcAft>
                <a:spcPts val="600"/>
              </a:spcAft>
              <a:buFont typeface="Arial" panose="020B0604020202020204" pitchFamily="34" charset="0"/>
              <a:buChar char="•"/>
            </a:pPr>
            <a:r>
              <a:rPr lang="en-US" sz="1600" dirty="0">
                <a:solidFill>
                  <a:schemeClr val="tx1"/>
                </a:solidFill>
              </a:rPr>
              <a:t>Scalable data lake</a:t>
            </a:r>
          </a:p>
          <a:p>
            <a:pPr marL="285750" indent="-285750">
              <a:spcAft>
                <a:spcPts val="600"/>
              </a:spcAft>
              <a:buFont typeface="Arial" panose="020B0604020202020204" pitchFamily="34" charset="0"/>
              <a:buChar char="•"/>
            </a:pPr>
            <a:r>
              <a:rPr lang="en-US" sz="1600" dirty="0">
                <a:solidFill>
                  <a:schemeClr val="tx1"/>
                </a:solidFill>
              </a:rPr>
              <a:t>Performant and cost-effective components</a:t>
            </a:r>
          </a:p>
        </p:txBody>
      </p:sp>
    </p:spTree>
    <p:custDataLst>
      <p:tags r:id="rId1"/>
    </p:custDataLst>
    <p:extLst>
      <p:ext uri="{BB962C8B-B14F-4D97-AF65-F5344CB8AC3E}">
        <p14:creationId xmlns:p14="http://schemas.microsoft.com/office/powerpoint/2010/main" val="409407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19</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a:xfrm>
            <a:off x="365760" y="299526"/>
            <a:ext cx="11569209" cy="731318"/>
          </a:xfrm>
        </p:spPr>
        <p:txBody>
          <a:bodyPr>
            <a:normAutofit/>
          </a:bodyPr>
          <a:lstStyle/>
          <a:p>
            <a:r>
              <a:rPr lang="en-US" dirty="0"/>
              <a:t>AWS services to manage data movement and governance</a:t>
            </a:r>
          </a:p>
        </p:txBody>
      </p:sp>
      <p:pic>
        <p:nvPicPr>
          <p:cNvPr id="12" name="Picture 11">
            <a:extLst>
              <a:ext uri="{FF2B5EF4-FFF2-40B4-BE49-F238E27FC236}">
                <a16:creationId xmlns:a16="http://schemas.microsoft.com/office/drawing/2014/main" id="{929DA904-6336-4CD3-81CD-A25AC352923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87" y="1073974"/>
            <a:ext cx="7809653" cy="5523455"/>
          </a:xfrm>
          <a:prstGeom prst="rect">
            <a:avLst/>
          </a:prstGeom>
        </p:spPr>
      </p:pic>
      <p:sp>
        <p:nvSpPr>
          <p:cNvPr id="111" name="Callout: Colors menu">
            <a:extLst>
              <a:ext uri="{FF2B5EF4-FFF2-40B4-BE49-F238E27FC236}">
                <a16:creationId xmlns:a16="http://schemas.microsoft.com/office/drawing/2014/main" id="{317985BB-88BF-47B9-B0CB-C37B80C76398}"/>
              </a:ext>
              <a:ext uri="{C183D7F6-B498-43B3-948B-1728B52AA6E4}">
                <adec:decorative xmlns:adec="http://schemas.microsoft.com/office/drawing/2017/decorative" val="1"/>
              </a:ext>
            </a:extLst>
          </p:cNvPr>
          <p:cNvSpPr/>
          <p:nvPr/>
        </p:nvSpPr>
        <p:spPr>
          <a:xfrm>
            <a:off x="351308" y="1280160"/>
            <a:ext cx="1991483" cy="1785104"/>
          </a:xfrm>
          <a:prstGeom prst="borderCallout1">
            <a:avLst>
              <a:gd name="adj1" fmla="val 50931"/>
              <a:gd name="adj2" fmla="val 100908"/>
              <a:gd name="adj3" fmla="val 50962"/>
              <a:gd name="adj4" fmla="val 81715"/>
            </a:avLst>
          </a:prstGeom>
          <a:solidFill>
            <a:schemeClr val="accent4"/>
          </a:solidFill>
          <a:ln w="44450">
            <a:solidFill>
              <a:schemeClr val="accent4"/>
            </a:solidFill>
            <a:headEnd type="none" w="med" len="med"/>
            <a:tailEnd type="arrow"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t">
            <a:spAutoFit/>
          </a:bodyPr>
          <a:lstStyle/>
          <a:p>
            <a:pPr algn="ctr">
              <a:spcAft>
                <a:spcPts val="600"/>
              </a:spcAft>
            </a:pPr>
            <a:r>
              <a:rPr lang="en-US" b="1" dirty="0">
                <a:solidFill>
                  <a:schemeClr val="tx2"/>
                </a:solidFill>
              </a:rPr>
              <a:t>Key design considerations</a:t>
            </a:r>
          </a:p>
          <a:p>
            <a:pPr marL="285750" indent="-285750">
              <a:spcAft>
                <a:spcPts val="600"/>
              </a:spcAft>
              <a:buFont typeface="Arial" panose="020B0604020202020204" pitchFamily="34" charset="0"/>
              <a:buChar char="•"/>
            </a:pPr>
            <a:r>
              <a:rPr lang="en-US" sz="1600" dirty="0">
                <a:solidFill>
                  <a:schemeClr val="tx1"/>
                </a:solidFill>
              </a:rPr>
              <a:t>Seamless data movement</a:t>
            </a:r>
          </a:p>
          <a:p>
            <a:pPr marL="285750" indent="-285750">
              <a:spcAft>
                <a:spcPts val="600"/>
              </a:spcAft>
              <a:buFont typeface="Arial" panose="020B0604020202020204" pitchFamily="34" charset="0"/>
              <a:buChar char="•"/>
            </a:pPr>
            <a:r>
              <a:rPr lang="en-US" sz="1600" dirty="0">
                <a:solidFill>
                  <a:schemeClr val="tx1"/>
                </a:solidFill>
              </a:rPr>
              <a:t>Unified governance</a:t>
            </a:r>
          </a:p>
        </p:txBody>
      </p:sp>
      <p:sp>
        <p:nvSpPr>
          <p:cNvPr id="7" name="Oval 6">
            <a:extLst>
              <a:ext uri="{FF2B5EF4-FFF2-40B4-BE49-F238E27FC236}">
                <a16:creationId xmlns:a16="http://schemas.microsoft.com/office/drawing/2014/main" id="{4AC3C5D4-987A-4795-9BAA-17D29EA8B358}"/>
              </a:ext>
              <a:ext uri="{C183D7F6-B498-43B3-948B-1728B52AA6E4}">
                <adec:decorative xmlns:adec="http://schemas.microsoft.com/office/drawing/2017/decorative" val="1"/>
              </a:ext>
            </a:extLst>
          </p:cNvPr>
          <p:cNvSpPr>
            <a:spLocks noChangeAspect="1"/>
          </p:cNvSpPr>
          <p:nvPr/>
        </p:nvSpPr>
        <p:spPr>
          <a:xfrm>
            <a:off x="5071906" y="2885829"/>
            <a:ext cx="1737360" cy="1737360"/>
          </a:xfrm>
          <a:prstGeom prst="ellipse">
            <a:avLst/>
          </a:prstGeom>
          <a:noFill/>
          <a:ln w="63500">
            <a:solidFill>
              <a:srgbClr val="262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9477BDF-81F9-4EAA-ADF2-64125C4C2588}"/>
              </a:ext>
              <a:ext uri="{C183D7F6-B498-43B3-948B-1728B52AA6E4}">
                <adec:decorative xmlns:adec="http://schemas.microsoft.com/office/drawing/2017/decorative" val="1"/>
              </a:ext>
            </a:extLst>
          </p:cNvPr>
          <p:cNvCxnSpPr>
            <a:cxnSpLocks/>
          </p:cNvCxnSpPr>
          <p:nvPr/>
        </p:nvCxnSpPr>
        <p:spPr>
          <a:xfrm>
            <a:off x="6809266" y="3746426"/>
            <a:ext cx="3199973" cy="16166"/>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A3990632-4A71-4C25-A8B6-BEAB361D270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3660" y="3021746"/>
            <a:ext cx="731520" cy="731520"/>
          </a:xfrm>
          <a:prstGeom prst="rect">
            <a:avLst/>
          </a:prstGeom>
        </p:spPr>
      </p:pic>
      <p:sp>
        <p:nvSpPr>
          <p:cNvPr id="102" name="TextBox 101">
            <a:extLst>
              <a:ext uri="{FF2B5EF4-FFF2-40B4-BE49-F238E27FC236}">
                <a16:creationId xmlns:a16="http://schemas.microsoft.com/office/drawing/2014/main" id="{150E26F8-0405-4083-9E1D-3502DD0AD2D2}"/>
              </a:ext>
            </a:extLst>
          </p:cNvPr>
          <p:cNvSpPr txBox="1"/>
          <p:nvPr/>
        </p:nvSpPr>
        <p:spPr>
          <a:xfrm>
            <a:off x="10570532" y="3122978"/>
            <a:ext cx="1288572" cy="529056"/>
          </a:xfrm>
          <a:prstGeom prst="rect">
            <a:avLst/>
          </a:prstGeom>
          <a:noFill/>
        </p:spPr>
        <p:txBody>
          <a:bodyPr wrap="square" rtlCol="0">
            <a:spAutoFit/>
          </a:bodyPr>
          <a:lstStyle/>
          <a:p>
            <a:pPr algn="ctr">
              <a:lnSpc>
                <a:spcPts val="1700"/>
              </a:lnSpc>
            </a:pPr>
            <a:r>
              <a:rPr lang="en-US" sz="1600" dirty="0"/>
              <a:t>Lake Formation</a:t>
            </a:r>
          </a:p>
        </p:txBody>
      </p:sp>
      <p:pic>
        <p:nvPicPr>
          <p:cNvPr id="101" name="Picture 100">
            <a:extLst>
              <a:ext uri="{FF2B5EF4-FFF2-40B4-BE49-F238E27FC236}">
                <a16:creationId xmlns:a16="http://schemas.microsoft.com/office/drawing/2014/main" id="{DC04E968-FBD4-4EAB-BFEA-0697B1954C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0759" y="3765750"/>
            <a:ext cx="731520" cy="731520"/>
          </a:xfrm>
          <a:prstGeom prst="rect">
            <a:avLst/>
          </a:prstGeom>
        </p:spPr>
      </p:pic>
      <p:sp>
        <p:nvSpPr>
          <p:cNvPr id="103" name="TextBox 102">
            <a:extLst>
              <a:ext uri="{FF2B5EF4-FFF2-40B4-BE49-F238E27FC236}">
                <a16:creationId xmlns:a16="http://schemas.microsoft.com/office/drawing/2014/main" id="{717A2CFE-4835-4123-869A-E1D33D8BF77B}"/>
              </a:ext>
            </a:extLst>
          </p:cNvPr>
          <p:cNvSpPr txBox="1"/>
          <p:nvPr/>
        </p:nvSpPr>
        <p:spPr>
          <a:xfrm>
            <a:off x="10616177" y="3962233"/>
            <a:ext cx="1197283" cy="338554"/>
          </a:xfrm>
          <a:prstGeom prst="rect">
            <a:avLst/>
          </a:prstGeom>
          <a:noFill/>
        </p:spPr>
        <p:txBody>
          <a:bodyPr wrap="square" rtlCol="0">
            <a:spAutoFit/>
          </a:bodyPr>
          <a:lstStyle/>
          <a:p>
            <a:pPr algn="ctr"/>
            <a:r>
              <a:rPr lang="en-US" sz="1600" dirty="0"/>
              <a:t>AWS Glue</a:t>
            </a:r>
          </a:p>
        </p:txBody>
      </p:sp>
    </p:spTree>
    <p:custDataLst>
      <p:tags r:id="rId1"/>
    </p:custDataLst>
    <p:extLst>
      <p:ext uri="{BB962C8B-B14F-4D97-AF65-F5344CB8AC3E}">
        <p14:creationId xmlns:p14="http://schemas.microsoft.com/office/powerpoint/2010/main" val="193555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6C4B9-C5A0-4E1C-9B08-53B88FF93DC7}"/>
              </a:ext>
            </a:extLst>
          </p:cNvPr>
          <p:cNvSpPr>
            <a:spLocks noGrp="1"/>
          </p:cNvSpPr>
          <p:nvPr>
            <p:ph type="title"/>
          </p:nvPr>
        </p:nvSpPr>
        <p:spPr/>
        <p:txBody>
          <a:bodyPr/>
          <a:lstStyle/>
          <a:p>
            <a:r>
              <a:rPr lang="en-US" dirty="0">
                <a:solidFill>
                  <a:schemeClr val="tx1"/>
                </a:solidFill>
              </a:rPr>
              <a:t>Introduction</a:t>
            </a:r>
          </a:p>
        </p:txBody>
      </p:sp>
      <p:sp>
        <p:nvSpPr>
          <p:cNvPr id="8" name="Subtitle 7">
            <a:extLst>
              <a:ext uri="{FF2B5EF4-FFF2-40B4-BE49-F238E27FC236}">
                <a16:creationId xmlns:a16="http://schemas.microsoft.com/office/drawing/2014/main" id="{744965F2-F05D-4E8A-B497-039684954328}"/>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134659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20</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Modern data architecture on AWS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A centralized data lake provides data that can be available to all consumers.</a:t>
            </a:r>
          </a:p>
          <a:p>
            <a:pPr>
              <a:spcAft>
                <a:spcPts val="1200"/>
              </a:spcAft>
            </a:pPr>
            <a:r>
              <a:rPr lang="en-US" dirty="0"/>
              <a:t>Purpose-built data stores and processing tools integrate with the lake to read and write data.</a:t>
            </a:r>
          </a:p>
          <a:p>
            <a:pPr>
              <a:spcAft>
                <a:spcPts val="1200"/>
              </a:spcAft>
            </a:pPr>
            <a:r>
              <a:rPr lang="en-US" dirty="0"/>
              <a:t>The architecture supports three types of data movement: outside in, inside out, and around the perimeter.</a:t>
            </a:r>
          </a:p>
          <a:p>
            <a:pPr>
              <a:spcAft>
                <a:spcPts val="1200"/>
              </a:spcAft>
            </a:pPr>
            <a:r>
              <a:rPr lang="en-US" dirty="0"/>
              <a:t>AWS services that are key to seamless access to a centralized lake include Amazon S3, Lake Formation, and AWS Glue.</a:t>
            </a:r>
          </a:p>
        </p:txBody>
      </p:sp>
    </p:spTree>
    <p:custDataLst>
      <p:tags r:id="rId1"/>
    </p:custDataLst>
    <p:extLst>
      <p:ext uri="{BB962C8B-B14F-4D97-AF65-F5344CB8AC3E}">
        <p14:creationId xmlns:p14="http://schemas.microsoft.com/office/powerpoint/2010/main" val="2860045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A2D02-5715-467B-B904-ADE99C315CBD}"/>
              </a:ext>
            </a:extLst>
          </p:cNvPr>
          <p:cNvSpPr>
            <a:spLocks noGrp="1"/>
          </p:cNvSpPr>
          <p:nvPr>
            <p:ph type="title"/>
          </p:nvPr>
        </p:nvSpPr>
        <p:spPr/>
        <p:txBody>
          <a:bodyPr/>
          <a:lstStyle/>
          <a:p>
            <a:r>
              <a:rPr lang="en-US" dirty="0"/>
              <a:t>Modern data architecture pipeline: Ingestion and storage</a:t>
            </a:r>
          </a:p>
        </p:txBody>
      </p:sp>
      <p:sp>
        <p:nvSpPr>
          <p:cNvPr id="5" name="Subtitle 4">
            <a:extLst>
              <a:ext uri="{FF2B5EF4-FFF2-40B4-BE49-F238E27FC236}">
                <a16:creationId xmlns:a16="http://schemas.microsoft.com/office/drawing/2014/main" id="{DF5F47D5-C70A-4B9B-987A-F9D5BB50D944}"/>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168376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486776-9EBB-42A3-8584-AFC362945D62}"/>
              </a:ext>
            </a:extLst>
          </p:cNvPr>
          <p:cNvSpPr>
            <a:spLocks noGrp="1"/>
          </p:cNvSpPr>
          <p:nvPr>
            <p:ph type="sldNum" sz="quarter" idx="20"/>
          </p:nvPr>
        </p:nvSpPr>
        <p:spPr/>
        <p:txBody>
          <a:bodyPr/>
          <a:lstStyle/>
          <a:p>
            <a:fld id="{930176A1-BCF0-4712-97A6-6B495F55390B}" type="slidenum">
              <a:rPr lang="en-US" smtClean="0"/>
              <a:pPr/>
              <a:t>22</a:t>
            </a:fld>
            <a:endParaRPr lang="en-US" dirty="0"/>
          </a:p>
        </p:txBody>
      </p:sp>
      <p:sp>
        <p:nvSpPr>
          <p:cNvPr id="4" name="Title 3">
            <a:extLst>
              <a:ext uri="{FF2B5EF4-FFF2-40B4-BE49-F238E27FC236}">
                <a16:creationId xmlns:a16="http://schemas.microsoft.com/office/drawing/2014/main" id="{37B336D8-B0FC-4AAC-8D10-AE5BEA2D6285}"/>
              </a:ext>
            </a:extLst>
          </p:cNvPr>
          <p:cNvSpPr>
            <a:spLocks noGrp="1"/>
          </p:cNvSpPr>
          <p:nvPr>
            <p:ph type="title"/>
          </p:nvPr>
        </p:nvSpPr>
        <p:spPr/>
        <p:txBody>
          <a:bodyPr>
            <a:normAutofit/>
          </a:bodyPr>
          <a:lstStyle/>
          <a:p>
            <a:r>
              <a:rPr lang="en-US" dirty="0"/>
              <a:t>Ingestion and storage layers in the reference architecture</a:t>
            </a:r>
          </a:p>
        </p:txBody>
      </p:sp>
      <p:sp>
        <p:nvSpPr>
          <p:cNvPr id="9" name="Subtitle 8">
            <a:extLst>
              <a:ext uri="{FF2B5EF4-FFF2-40B4-BE49-F238E27FC236}">
                <a16:creationId xmlns:a16="http://schemas.microsoft.com/office/drawing/2014/main" id="{5A7C0B38-CAB2-4043-AFD1-9CBF230D1E68}"/>
              </a:ext>
            </a:extLst>
          </p:cNvPr>
          <p:cNvSpPr>
            <a:spLocks noGrp="1"/>
          </p:cNvSpPr>
          <p:nvPr>
            <p:ph type="subTitle" idx="5"/>
          </p:nvPr>
        </p:nvSpPr>
        <p:spPr>
          <a:xfrm>
            <a:off x="364735" y="1051559"/>
            <a:ext cx="5486400" cy="731520"/>
          </a:xfrm>
          <a:solidFill>
            <a:srgbClr val="262262"/>
          </a:solidFill>
        </p:spPr>
        <p:txBody>
          <a:bodyPr/>
          <a:lstStyle/>
          <a:p>
            <a:pPr algn="ctr"/>
            <a:r>
              <a:rPr lang="en-US" dirty="0"/>
              <a:t>Ingestion</a:t>
            </a:r>
          </a:p>
        </p:txBody>
      </p:sp>
      <p:sp>
        <p:nvSpPr>
          <p:cNvPr id="5" name="Text Placeholder 4">
            <a:extLst>
              <a:ext uri="{FF2B5EF4-FFF2-40B4-BE49-F238E27FC236}">
                <a16:creationId xmlns:a16="http://schemas.microsoft.com/office/drawing/2014/main" id="{2D29AE14-FEDD-45BB-B18D-FA3FF615B73F}"/>
              </a:ext>
            </a:extLst>
          </p:cNvPr>
          <p:cNvSpPr>
            <a:spLocks noGrp="1"/>
          </p:cNvSpPr>
          <p:nvPr>
            <p:ph type="body" idx="1"/>
          </p:nvPr>
        </p:nvSpPr>
        <p:spPr>
          <a:xfrm>
            <a:off x="364735" y="1969226"/>
            <a:ext cx="5486400" cy="4099758"/>
          </a:xfrm>
        </p:spPr>
        <p:txBody>
          <a:bodyPr/>
          <a:lstStyle/>
          <a:p>
            <a:pPr>
              <a:spcAft>
                <a:spcPts val="1200"/>
              </a:spcAft>
            </a:pPr>
            <a:r>
              <a:rPr lang="en-US" sz="2800" dirty="0"/>
              <a:t>Matches AWS services to data source characteristics</a:t>
            </a:r>
          </a:p>
          <a:p>
            <a:pPr>
              <a:spcAft>
                <a:spcPts val="1200"/>
              </a:spcAft>
            </a:pPr>
            <a:r>
              <a:rPr lang="en-US" sz="2800" dirty="0"/>
              <a:t>Integrates with storage</a:t>
            </a:r>
          </a:p>
        </p:txBody>
      </p:sp>
      <p:cxnSp>
        <p:nvCxnSpPr>
          <p:cNvPr id="20" name="Straight Arrow Connector 19">
            <a:extLst>
              <a:ext uri="{FF2B5EF4-FFF2-40B4-BE49-F238E27FC236}">
                <a16:creationId xmlns:a16="http://schemas.microsoft.com/office/drawing/2014/main" id="{7595B645-028C-4E0D-85FC-EBF071E90336}"/>
              </a:ext>
              <a:ext uri="{C183D7F6-B498-43B3-948B-1728B52AA6E4}">
                <adec:decorative xmlns:adec="http://schemas.microsoft.com/office/drawing/2017/decorative" val="1"/>
              </a:ext>
            </a:extLst>
          </p:cNvPr>
          <p:cNvCxnSpPr>
            <a:cxnSpLocks/>
            <a:stCxn id="9" idx="3"/>
            <a:endCxn id="10" idx="1"/>
          </p:cNvCxnSpPr>
          <p:nvPr/>
        </p:nvCxnSpPr>
        <p:spPr>
          <a:xfrm>
            <a:off x="5851135" y="1417319"/>
            <a:ext cx="298205"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0" name="Subtitle 9">
            <a:extLst>
              <a:ext uri="{FF2B5EF4-FFF2-40B4-BE49-F238E27FC236}">
                <a16:creationId xmlns:a16="http://schemas.microsoft.com/office/drawing/2014/main" id="{2F2D5865-242C-47E2-A84B-6AD2AB62E358}"/>
              </a:ext>
            </a:extLst>
          </p:cNvPr>
          <p:cNvSpPr>
            <a:spLocks noGrp="1"/>
          </p:cNvSpPr>
          <p:nvPr>
            <p:ph type="subTitle" idx="6"/>
          </p:nvPr>
        </p:nvSpPr>
        <p:spPr>
          <a:xfrm>
            <a:off x="6149340" y="1051559"/>
            <a:ext cx="5486400" cy="731520"/>
          </a:xfrm>
          <a:solidFill>
            <a:srgbClr val="005276"/>
          </a:solidFill>
        </p:spPr>
        <p:txBody>
          <a:bodyPr/>
          <a:lstStyle/>
          <a:p>
            <a:pPr algn="ctr"/>
            <a:r>
              <a:rPr lang="en-US" dirty="0"/>
              <a:t>Storage</a:t>
            </a:r>
          </a:p>
        </p:txBody>
      </p:sp>
      <p:sp>
        <p:nvSpPr>
          <p:cNvPr id="6" name="Text Placeholder 5">
            <a:extLst>
              <a:ext uri="{FF2B5EF4-FFF2-40B4-BE49-F238E27FC236}">
                <a16:creationId xmlns:a16="http://schemas.microsoft.com/office/drawing/2014/main" id="{28E7F79A-6617-4141-AD1D-D523FEC65E2A}"/>
              </a:ext>
            </a:extLst>
          </p:cNvPr>
          <p:cNvSpPr>
            <a:spLocks noGrp="1"/>
          </p:cNvSpPr>
          <p:nvPr>
            <p:ph type="body" idx="2"/>
          </p:nvPr>
        </p:nvSpPr>
        <p:spPr>
          <a:xfrm>
            <a:off x="6149340" y="1969226"/>
            <a:ext cx="5486400" cy="4099758"/>
          </a:xfrm>
        </p:spPr>
        <p:txBody>
          <a:bodyPr/>
          <a:lstStyle/>
          <a:p>
            <a:pPr>
              <a:spcAft>
                <a:spcPts val="1200"/>
              </a:spcAft>
            </a:pPr>
            <a:r>
              <a:rPr lang="en-US" sz="2800" dirty="0"/>
              <a:t>Provides durable, scalable storage</a:t>
            </a:r>
          </a:p>
          <a:p>
            <a:pPr>
              <a:spcAft>
                <a:spcPts val="1200"/>
              </a:spcAft>
            </a:pPr>
            <a:r>
              <a:rPr lang="en-US" sz="2800" dirty="0"/>
              <a:t>Includes a metadata catalog for governance and discoverability of data</a:t>
            </a:r>
          </a:p>
        </p:txBody>
      </p:sp>
    </p:spTree>
    <p:custDataLst>
      <p:tags r:id="rId1"/>
    </p:custDataLst>
    <p:extLst>
      <p:ext uri="{BB962C8B-B14F-4D97-AF65-F5344CB8AC3E}">
        <p14:creationId xmlns:p14="http://schemas.microsoft.com/office/powerpoint/2010/main" val="4027229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23</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p:txBody>
          <a:bodyPr>
            <a:normAutofit fontScale="90000"/>
          </a:bodyPr>
          <a:lstStyle/>
          <a:p>
            <a:r>
              <a:rPr lang="en-US" dirty="0"/>
              <a:t>Matching ingestion services to variety, volume, and velocity</a:t>
            </a:r>
          </a:p>
        </p:txBody>
      </p:sp>
      <p:sp>
        <p:nvSpPr>
          <p:cNvPr id="40" name="TextBox 39">
            <a:extLst>
              <a:ext uri="{FF2B5EF4-FFF2-40B4-BE49-F238E27FC236}">
                <a16:creationId xmlns:a16="http://schemas.microsoft.com/office/drawing/2014/main" id="{737F5EB9-BB14-441A-9ADE-4A97A49F9590}"/>
              </a:ext>
            </a:extLst>
          </p:cNvPr>
          <p:cNvSpPr txBox="1"/>
          <p:nvPr/>
        </p:nvSpPr>
        <p:spPr>
          <a:xfrm>
            <a:off x="8149389" y="1007065"/>
            <a:ext cx="3637871" cy="369332"/>
          </a:xfrm>
          <a:prstGeom prst="rect">
            <a:avLst/>
          </a:prstGeom>
          <a:solidFill>
            <a:srgbClr val="262262"/>
          </a:solidFill>
        </p:spPr>
        <p:txBody>
          <a:bodyPr wrap="square" rtlCol="0">
            <a:spAutoFit/>
          </a:bodyPr>
          <a:lstStyle/>
          <a:p>
            <a:pPr algn="ctr"/>
            <a:r>
              <a:rPr lang="en-US" dirty="0">
                <a:solidFill>
                  <a:schemeClr val="bg1"/>
                </a:solidFill>
              </a:rPr>
              <a:t>Ingest</a:t>
            </a:r>
          </a:p>
        </p:txBody>
      </p:sp>
      <p:grpSp>
        <p:nvGrpSpPr>
          <p:cNvPr id="4" name="Saas">
            <a:extLst>
              <a:ext uri="{FF2B5EF4-FFF2-40B4-BE49-F238E27FC236}">
                <a16:creationId xmlns:a16="http://schemas.microsoft.com/office/drawing/2014/main" id="{620372A0-3A8C-4E4F-AD0D-F6982B0C79B2}"/>
              </a:ext>
            </a:extLst>
          </p:cNvPr>
          <p:cNvGrpSpPr/>
          <p:nvPr/>
        </p:nvGrpSpPr>
        <p:grpSpPr>
          <a:xfrm>
            <a:off x="304900" y="1261352"/>
            <a:ext cx="1121873" cy="1033369"/>
            <a:chOff x="304900" y="1261352"/>
            <a:chExt cx="1121873" cy="1033369"/>
          </a:xfrm>
        </p:grpSpPr>
        <p:pic>
          <p:nvPicPr>
            <p:cNvPr id="59" name="Picture 58">
              <a:extLst>
                <a:ext uri="{FF2B5EF4-FFF2-40B4-BE49-F238E27FC236}">
                  <a16:creationId xmlns:a16="http://schemas.microsoft.com/office/drawing/2014/main" id="{BB3DE792-3C0A-4F25-AC09-AABA235DA8E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95" y="1261352"/>
              <a:ext cx="852482" cy="852482"/>
            </a:xfrm>
            <a:prstGeom prst="rect">
              <a:avLst/>
            </a:prstGeom>
          </p:spPr>
        </p:pic>
        <p:sp>
          <p:nvSpPr>
            <p:cNvPr id="67" name="TextBox 66">
              <a:extLst>
                <a:ext uri="{FF2B5EF4-FFF2-40B4-BE49-F238E27FC236}">
                  <a16:creationId xmlns:a16="http://schemas.microsoft.com/office/drawing/2014/main" id="{738C9EAC-4540-4AEB-8A25-8E55F7443FC1}"/>
                </a:ext>
              </a:extLst>
            </p:cNvPr>
            <p:cNvSpPr txBox="1"/>
            <p:nvPr/>
          </p:nvSpPr>
          <p:spPr>
            <a:xfrm>
              <a:off x="304900" y="1956167"/>
              <a:ext cx="1121873" cy="338554"/>
            </a:xfrm>
            <a:prstGeom prst="rect">
              <a:avLst/>
            </a:prstGeom>
            <a:noFill/>
          </p:spPr>
          <p:txBody>
            <a:bodyPr wrap="square" rtlCol="0">
              <a:spAutoFit/>
            </a:bodyPr>
            <a:lstStyle/>
            <a:p>
              <a:pPr algn="ctr"/>
              <a:r>
                <a:rPr lang="en-US" sz="1600" dirty="0"/>
                <a:t>SaaS apps</a:t>
              </a:r>
            </a:p>
          </p:txBody>
        </p:sp>
      </p:grpSp>
      <p:cxnSp>
        <p:nvCxnSpPr>
          <p:cNvPr id="1048" name="Straight Arrow Connector 1047" descr="With.">
            <a:extLst>
              <a:ext uri="{FF2B5EF4-FFF2-40B4-BE49-F238E27FC236}">
                <a16:creationId xmlns:a16="http://schemas.microsoft.com/office/drawing/2014/main" id="{1205E42B-A73F-4C20-A617-44249AAC8CF8}"/>
              </a:ext>
              <a:ext uri="{C183D7F6-B498-43B3-948B-1728B52AA6E4}">
                <adec:decorative xmlns:adec="http://schemas.microsoft.com/office/drawing/2017/decorative" val="0"/>
              </a:ext>
            </a:extLst>
          </p:cNvPr>
          <p:cNvCxnSpPr>
            <a:cxnSpLocks/>
          </p:cNvCxnSpPr>
          <p:nvPr/>
        </p:nvCxnSpPr>
        <p:spPr>
          <a:xfrm>
            <a:off x="1257222" y="1892128"/>
            <a:ext cx="6892167"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18" name="Appflow">
            <a:extLst>
              <a:ext uri="{FF2B5EF4-FFF2-40B4-BE49-F238E27FC236}">
                <a16:creationId xmlns:a16="http://schemas.microsoft.com/office/drawing/2014/main" id="{995BC599-FA29-4469-B6A8-703A69B9DF48}"/>
              </a:ext>
            </a:extLst>
          </p:cNvPr>
          <p:cNvGrpSpPr/>
          <p:nvPr/>
        </p:nvGrpSpPr>
        <p:grpSpPr>
          <a:xfrm>
            <a:off x="8836484" y="1468616"/>
            <a:ext cx="2474899" cy="822960"/>
            <a:chOff x="8836484" y="1468616"/>
            <a:chExt cx="2474899" cy="822960"/>
          </a:xfrm>
        </p:grpSpPr>
        <p:pic>
          <p:nvPicPr>
            <p:cNvPr id="26" name="Picture 25">
              <a:extLst>
                <a:ext uri="{FF2B5EF4-FFF2-40B4-BE49-F238E27FC236}">
                  <a16:creationId xmlns:a16="http://schemas.microsoft.com/office/drawing/2014/main" id="{2ECEBAF4-447E-47CF-B341-B527BA0E920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484" y="1468616"/>
              <a:ext cx="822960" cy="822960"/>
            </a:xfrm>
            <a:prstGeom prst="rect">
              <a:avLst/>
            </a:prstGeom>
          </p:spPr>
        </p:pic>
        <p:sp>
          <p:nvSpPr>
            <p:cNvPr id="27" name="TextBox 26">
              <a:extLst>
                <a:ext uri="{FF2B5EF4-FFF2-40B4-BE49-F238E27FC236}">
                  <a16:creationId xmlns:a16="http://schemas.microsoft.com/office/drawing/2014/main" id="{0FC5B4CC-2182-4A1B-9E73-2C78488BB65E}"/>
                </a:ext>
              </a:extLst>
            </p:cNvPr>
            <p:cNvSpPr txBox="1"/>
            <p:nvPr/>
          </p:nvSpPr>
          <p:spPr>
            <a:xfrm>
              <a:off x="9622227" y="1587709"/>
              <a:ext cx="1689156" cy="584775"/>
            </a:xfrm>
            <a:prstGeom prst="rect">
              <a:avLst/>
            </a:prstGeom>
            <a:noFill/>
          </p:spPr>
          <p:txBody>
            <a:bodyPr wrap="square" rtlCol="0">
              <a:spAutoFit/>
            </a:bodyPr>
            <a:lstStyle/>
            <a:p>
              <a:pPr algn="ctr"/>
              <a:r>
                <a:rPr lang="en-US" sz="1600" dirty="0"/>
                <a:t>Amazon AppFlow</a:t>
              </a:r>
            </a:p>
          </p:txBody>
        </p:sp>
      </p:grpSp>
      <p:grpSp>
        <p:nvGrpSpPr>
          <p:cNvPr id="15" name="relationalDBs">
            <a:extLst>
              <a:ext uri="{FF2B5EF4-FFF2-40B4-BE49-F238E27FC236}">
                <a16:creationId xmlns:a16="http://schemas.microsoft.com/office/drawing/2014/main" id="{54D3FEFC-A67F-4BF9-A51A-71970616E02A}"/>
              </a:ext>
            </a:extLst>
          </p:cNvPr>
          <p:cNvGrpSpPr/>
          <p:nvPr/>
        </p:nvGrpSpPr>
        <p:grpSpPr>
          <a:xfrm>
            <a:off x="228531" y="2525958"/>
            <a:ext cx="6207305" cy="1152966"/>
            <a:chOff x="228531" y="2525958"/>
            <a:chExt cx="6207305" cy="1152966"/>
          </a:xfrm>
        </p:grpSpPr>
        <p:grpSp>
          <p:nvGrpSpPr>
            <p:cNvPr id="5" name="Group 4">
              <a:extLst>
                <a:ext uri="{FF2B5EF4-FFF2-40B4-BE49-F238E27FC236}">
                  <a16:creationId xmlns:a16="http://schemas.microsoft.com/office/drawing/2014/main" id="{F3B05AE7-4B19-43EE-9C9D-7991B2D731B7}"/>
                </a:ext>
              </a:extLst>
            </p:cNvPr>
            <p:cNvGrpSpPr/>
            <p:nvPr/>
          </p:nvGrpSpPr>
          <p:grpSpPr>
            <a:xfrm>
              <a:off x="228531" y="2525958"/>
              <a:ext cx="1322320" cy="1152966"/>
              <a:chOff x="228531" y="2525958"/>
              <a:chExt cx="1322320" cy="1152966"/>
            </a:xfrm>
          </p:grpSpPr>
          <p:pic>
            <p:nvPicPr>
              <p:cNvPr id="63" name="Picture 62">
                <a:extLst>
                  <a:ext uri="{FF2B5EF4-FFF2-40B4-BE49-F238E27FC236}">
                    <a16:creationId xmlns:a16="http://schemas.microsoft.com/office/drawing/2014/main" id="{ED9C0BBA-55AB-4254-8247-9AD58949E62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11" y="2525958"/>
                <a:ext cx="822960" cy="822960"/>
              </a:xfrm>
              <a:prstGeom prst="rect">
                <a:avLst/>
              </a:prstGeom>
            </p:spPr>
          </p:pic>
          <p:sp>
            <p:nvSpPr>
              <p:cNvPr id="71" name="TextBox 70">
                <a:extLst>
                  <a:ext uri="{FF2B5EF4-FFF2-40B4-BE49-F238E27FC236}">
                    <a16:creationId xmlns:a16="http://schemas.microsoft.com/office/drawing/2014/main" id="{33424269-18FC-4004-8730-E6E1AEC59A3A}"/>
                  </a:ext>
                </a:extLst>
              </p:cNvPr>
              <p:cNvSpPr txBox="1"/>
              <p:nvPr/>
            </p:nvSpPr>
            <p:spPr>
              <a:xfrm>
                <a:off x="228531" y="3340370"/>
                <a:ext cx="1322320" cy="338554"/>
              </a:xfrm>
              <a:prstGeom prst="rect">
                <a:avLst/>
              </a:prstGeom>
              <a:noFill/>
            </p:spPr>
            <p:txBody>
              <a:bodyPr wrap="square" rtlCol="0">
                <a:spAutoFit/>
              </a:bodyPr>
              <a:lstStyle/>
              <a:p>
                <a:pPr algn="ctr"/>
                <a:r>
                  <a:rPr lang="en-US" sz="1600" dirty="0"/>
                  <a:t>OLTP</a:t>
                </a:r>
              </a:p>
            </p:txBody>
          </p:sp>
        </p:grpSp>
        <p:grpSp>
          <p:nvGrpSpPr>
            <p:cNvPr id="8" name="Group 7">
              <a:extLst>
                <a:ext uri="{FF2B5EF4-FFF2-40B4-BE49-F238E27FC236}">
                  <a16:creationId xmlns:a16="http://schemas.microsoft.com/office/drawing/2014/main" id="{375A34BC-10EF-43F7-880D-AD8010BE8935}"/>
                </a:ext>
              </a:extLst>
            </p:cNvPr>
            <p:cNvGrpSpPr/>
            <p:nvPr/>
          </p:nvGrpSpPr>
          <p:grpSpPr>
            <a:xfrm>
              <a:off x="1630788" y="2525958"/>
              <a:ext cx="1571358" cy="1152966"/>
              <a:chOff x="1630788" y="2525958"/>
              <a:chExt cx="1571358" cy="1152966"/>
            </a:xfrm>
          </p:grpSpPr>
          <p:pic>
            <p:nvPicPr>
              <p:cNvPr id="68" name="Picture 67">
                <a:extLst>
                  <a:ext uri="{FF2B5EF4-FFF2-40B4-BE49-F238E27FC236}">
                    <a16:creationId xmlns:a16="http://schemas.microsoft.com/office/drawing/2014/main" id="{D78FC028-32DC-40BD-B980-D967BE27EB4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4987" y="2525958"/>
                <a:ext cx="822960" cy="822960"/>
              </a:xfrm>
              <a:prstGeom prst="rect">
                <a:avLst/>
              </a:prstGeom>
            </p:spPr>
          </p:pic>
          <p:sp>
            <p:nvSpPr>
              <p:cNvPr id="72" name="TextBox 71">
                <a:extLst>
                  <a:ext uri="{FF2B5EF4-FFF2-40B4-BE49-F238E27FC236}">
                    <a16:creationId xmlns:a16="http://schemas.microsoft.com/office/drawing/2014/main" id="{7F1E957E-A86A-4A9B-9530-59ACA521BEF2}"/>
                  </a:ext>
                </a:extLst>
              </p:cNvPr>
              <p:cNvSpPr txBox="1"/>
              <p:nvPr/>
            </p:nvSpPr>
            <p:spPr>
              <a:xfrm>
                <a:off x="1630788" y="3340370"/>
                <a:ext cx="1571358" cy="338554"/>
              </a:xfrm>
              <a:prstGeom prst="rect">
                <a:avLst/>
              </a:prstGeom>
              <a:noFill/>
            </p:spPr>
            <p:txBody>
              <a:bodyPr wrap="square" rtlCol="0">
                <a:spAutoFit/>
              </a:bodyPr>
              <a:lstStyle/>
              <a:p>
                <a:pPr algn="ctr"/>
                <a:r>
                  <a:rPr lang="en-US" sz="1600" dirty="0"/>
                  <a:t>ERP</a:t>
                </a:r>
              </a:p>
            </p:txBody>
          </p:sp>
        </p:grpSp>
        <p:grpSp>
          <p:nvGrpSpPr>
            <p:cNvPr id="9" name="Group 8">
              <a:extLst>
                <a:ext uri="{FF2B5EF4-FFF2-40B4-BE49-F238E27FC236}">
                  <a16:creationId xmlns:a16="http://schemas.microsoft.com/office/drawing/2014/main" id="{399F1E60-CF07-45D7-B79F-3A152853D959}"/>
                </a:ext>
              </a:extLst>
            </p:cNvPr>
            <p:cNvGrpSpPr/>
            <p:nvPr/>
          </p:nvGrpSpPr>
          <p:grpSpPr>
            <a:xfrm>
              <a:off x="3234821" y="2525958"/>
              <a:ext cx="1571358" cy="1152966"/>
              <a:chOff x="3234821" y="2525958"/>
              <a:chExt cx="1571358" cy="1152966"/>
            </a:xfrm>
          </p:grpSpPr>
          <p:pic>
            <p:nvPicPr>
              <p:cNvPr id="69" name="Picture 68">
                <a:extLst>
                  <a:ext uri="{FF2B5EF4-FFF2-40B4-BE49-F238E27FC236}">
                    <a16:creationId xmlns:a16="http://schemas.microsoft.com/office/drawing/2014/main" id="{C2B0D173-B556-423C-9660-96B549734E1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9020" y="2525958"/>
                <a:ext cx="822960" cy="822960"/>
              </a:xfrm>
              <a:prstGeom prst="rect">
                <a:avLst/>
              </a:prstGeom>
            </p:spPr>
          </p:pic>
          <p:sp>
            <p:nvSpPr>
              <p:cNvPr id="73" name="TextBox 72">
                <a:extLst>
                  <a:ext uri="{FF2B5EF4-FFF2-40B4-BE49-F238E27FC236}">
                    <a16:creationId xmlns:a16="http://schemas.microsoft.com/office/drawing/2014/main" id="{40B3C220-60E6-4F1E-90CF-9D014E931540}"/>
                  </a:ext>
                </a:extLst>
              </p:cNvPr>
              <p:cNvSpPr txBox="1"/>
              <p:nvPr/>
            </p:nvSpPr>
            <p:spPr>
              <a:xfrm>
                <a:off x="3234821" y="3340370"/>
                <a:ext cx="1571358" cy="338554"/>
              </a:xfrm>
              <a:prstGeom prst="rect">
                <a:avLst/>
              </a:prstGeom>
              <a:noFill/>
            </p:spPr>
            <p:txBody>
              <a:bodyPr wrap="square" rtlCol="0">
                <a:spAutoFit/>
              </a:bodyPr>
              <a:lstStyle/>
              <a:p>
                <a:pPr algn="ctr"/>
                <a:r>
                  <a:rPr lang="en-US" sz="1600" dirty="0"/>
                  <a:t>CRM</a:t>
                </a:r>
              </a:p>
            </p:txBody>
          </p:sp>
        </p:grpSp>
        <p:grpSp>
          <p:nvGrpSpPr>
            <p:cNvPr id="10" name="Group 9">
              <a:extLst>
                <a:ext uri="{FF2B5EF4-FFF2-40B4-BE49-F238E27FC236}">
                  <a16:creationId xmlns:a16="http://schemas.microsoft.com/office/drawing/2014/main" id="{C2FEDA41-017B-40D9-B3E4-37ACA153950B}"/>
                </a:ext>
              </a:extLst>
            </p:cNvPr>
            <p:cNvGrpSpPr/>
            <p:nvPr/>
          </p:nvGrpSpPr>
          <p:grpSpPr>
            <a:xfrm>
              <a:off x="4864478" y="2525958"/>
              <a:ext cx="1571358" cy="1152966"/>
              <a:chOff x="4864478" y="2525958"/>
              <a:chExt cx="1571358" cy="1152966"/>
            </a:xfrm>
          </p:grpSpPr>
          <p:sp>
            <p:nvSpPr>
              <p:cNvPr id="74" name="TextBox 73">
                <a:extLst>
                  <a:ext uri="{FF2B5EF4-FFF2-40B4-BE49-F238E27FC236}">
                    <a16:creationId xmlns:a16="http://schemas.microsoft.com/office/drawing/2014/main" id="{26426BCF-147F-4705-96DA-1CFBEB162040}"/>
                  </a:ext>
                </a:extLst>
              </p:cNvPr>
              <p:cNvSpPr txBox="1"/>
              <p:nvPr/>
            </p:nvSpPr>
            <p:spPr>
              <a:xfrm>
                <a:off x="4864478" y="3340370"/>
                <a:ext cx="1571358" cy="338554"/>
              </a:xfrm>
              <a:prstGeom prst="rect">
                <a:avLst/>
              </a:prstGeom>
              <a:noFill/>
            </p:spPr>
            <p:txBody>
              <a:bodyPr wrap="square" rtlCol="0">
                <a:spAutoFit/>
              </a:bodyPr>
              <a:lstStyle/>
              <a:p>
                <a:pPr algn="ctr"/>
                <a:r>
                  <a:rPr lang="en-US" sz="1600" dirty="0"/>
                  <a:t>LOB</a:t>
                </a:r>
              </a:p>
            </p:txBody>
          </p:sp>
          <p:pic>
            <p:nvPicPr>
              <p:cNvPr id="70" name="Picture 69" descr="databases">
                <a:extLst>
                  <a:ext uri="{FF2B5EF4-FFF2-40B4-BE49-F238E27FC236}">
                    <a16:creationId xmlns:a16="http://schemas.microsoft.com/office/drawing/2014/main" id="{944C21D4-E94D-4873-86BC-08230E871A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8677" y="2525958"/>
                <a:ext cx="822960" cy="822960"/>
              </a:xfrm>
              <a:prstGeom prst="rect">
                <a:avLst/>
              </a:prstGeom>
            </p:spPr>
          </p:pic>
        </p:grpSp>
      </p:grpSp>
      <p:cxnSp>
        <p:nvCxnSpPr>
          <p:cNvPr id="1046" name="Straight Arrow Connector 1045" descr="With.">
            <a:extLst>
              <a:ext uri="{FF2B5EF4-FFF2-40B4-BE49-F238E27FC236}">
                <a16:creationId xmlns:a16="http://schemas.microsoft.com/office/drawing/2014/main" id="{3C64E6BB-5019-4F6B-9278-A23F593A9099}"/>
              </a:ext>
              <a:ext uri="{C183D7F6-B498-43B3-948B-1728B52AA6E4}">
                <adec:decorative xmlns:adec="http://schemas.microsoft.com/office/drawing/2017/decorative" val="0"/>
              </a:ext>
            </a:extLst>
          </p:cNvPr>
          <p:cNvCxnSpPr>
            <a:cxnSpLocks/>
            <a:stCxn id="70" idx="3"/>
          </p:cNvCxnSpPr>
          <p:nvPr/>
        </p:nvCxnSpPr>
        <p:spPr>
          <a:xfrm>
            <a:off x="6061637" y="2937438"/>
            <a:ext cx="2087752"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19" name="DMS">
            <a:extLst>
              <a:ext uri="{FF2B5EF4-FFF2-40B4-BE49-F238E27FC236}">
                <a16:creationId xmlns:a16="http://schemas.microsoft.com/office/drawing/2014/main" id="{199C7C97-49B2-498C-99F1-A9BA7AD96EC7}"/>
              </a:ext>
            </a:extLst>
          </p:cNvPr>
          <p:cNvGrpSpPr/>
          <p:nvPr/>
        </p:nvGrpSpPr>
        <p:grpSpPr>
          <a:xfrm>
            <a:off x="8836484" y="2559447"/>
            <a:ext cx="2616343" cy="822960"/>
            <a:chOff x="8836484" y="2559447"/>
            <a:chExt cx="2616343" cy="822960"/>
          </a:xfrm>
        </p:grpSpPr>
        <p:pic>
          <p:nvPicPr>
            <p:cNvPr id="16" name="Picture 15">
              <a:extLst>
                <a:ext uri="{FF2B5EF4-FFF2-40B4-BE49-F238E27FC236}">
                  <a16:creationId xmlns:a16="http://schemas.microsoft.com/office/drawing/2014/main" id="{5EE057D3-CE3B-436A-AB83-2344AF9793C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36484" y="2559447"/>
              <a:ext cx="822960" cy="822960"/>
            </a:xfrm>
            <a:prstGeom prst="rect">
              <a:avLst/>
            </a:prstGeom>
          </p:spPr>
        </p:pic>
        <p:sp>
          <p:nvSpPr>
            <p:cNvPr id="17" name="TextBox 16">
              <a:extLst>
                <a:ext uri="{FF2B5EF4-FFF2-40B4-BE49-F238E27FC236}">
                  <a16:creationId xmlns:a16="http://schemas.microsoft.com/office/drawing/2014/main" id="{A9243630-1725-4809-A958-D5229CAED051}"/>
                </a:ext>
              </a:extLst>
            </p:cNvPr>
            <p:cNvSpPr txBox="1"/>
            <p:nvPr/>
          </p:nvSpPr>
          <p:spPr>
            <a:xfrm>
              <a:off x="9639510" y="2750059"/>
              <a:ext cx="1813317" cy="338554"/>
            </a:xfrm>
            <a:prstGeom prst="rect">
              <a:avLst/>
            </a:prstGeom>
            <a:noFill/>
          </p:spPr>
          <p:txBody>
            <a:bodyPr wrap="square" rtlCol="0">
              <a:spAutoFit/>
            </a:bodyPr>
            <a:lstStyle/>
            <a:p>
              <a:pPr algn="ctr"/>
              <a:r>
                <a:rPr lang="en-US" sz="1600" dirty="0"/>
                <a:t>AWS DMS</a:t>
              </a:r>
            </a:p>
          </p:txBody>
        </p:sp>
      </p:grpSp>
      <p:grpSp>
        <p:nvGrpSpPr>
          <p:cNvPr id="6" name="FileShares">
            <a:extLst>
              <a:ext uri="{FF2B5EF4-FFF2-40B4-BE49-F238E27FC236}">
                <a16:creationId xmlns:a16="http://schemas.microsoft.com/office/drawing/2014/main" id="{D35FA8C8-A847-49A7-AFEF-3AA40F4BC97A}"/>
              </a:ext>
            </a:extLst>
          </p:cNvPr>
          <p:cNvGrpSpPr/>
          <p:nvPr/>
        </p:nvGrpSpPr>
        <p:grpSpPr>
          <a:xfrm>
            <a:off x="233221" y="3699971"/>
            <a:ext cx="1385282" cy="1187367"/>
            <a:chOff x="233221" y="3699971"/>
            <a:chExt cx="1385282" cy="1187367"/>
          </a:xfrm>
        </p:grpSpPr>
        <p:pic>
          <p:nvPicPr>
            <p:cNvPr id="57" name="Picture 56">
              <a:extLst>
                <a:ext uri="{FF2B5EF4-FFF2-40B4-BE49-F238E27FC236}">
                  <a16:creationId xmlns:a16="http://schemas.microsoft.com/office/drawing/2014/main" id="{4DAFC000-26A1-4811-85D3-A8952AEB987E}"/>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64765" y="3699971"/>
              <a:ext cx="922194" cy="822960"/>
            </a:xfrm>
            <a:prstGeom prst="rect">
              <a:avLst/>
            </a:prstGeom>
          </p:spPr>
        </p:pic>
        <p:sp>
          <p:nvSpPr>
            <p:cNvPr id="75" name="TextBox 74">
              <a:extLst>
                <a:ext uri="{FF2B5EF4-FFF2-40B4-BE49-F238E27FC236}">
                  <a16:creationId xmlns:a16="http://schemas.microsoft.com/office/drawing/2014/main" id="{CFA32AFD-83DF-4FEB-B407-8AA338336F3B}"/>
                </a:ext>
              </a:extLst>
            </p:cNvPr>
            <p:cNvSpPr txBox="1"/>
            <p:nvPr/>
          </p:nvSpPr>
          <p:spPr>
            <a:xfrm>
              <a:off x="233221" y="4548784"/>
              <a:ext cx="1385282" cy="338554"/>
            </a:xfrm>
            <a:prstGeom prst="rect">
              <a:avLst/>
            </a:prstGeom>
            <a:noFill/>
          </p:spPr>
          <p:txBody>
            <a:bodyPr wrap="square" rtlCol="0">
              <a:spAutoFit/>
            </a:bodyPr>
            <a:lstStyle/>
            <a:p>
              <a:pPr algn="ctr"/>
              <a:r>
                <a:rPr lang="en-US" sz="1600" dirty="0"/>
                <a:t>File shares</a:t>
              </a:r>
            </a:p>
          </p:txBody>
        </p:sp>
      </p:grpSp>
      <p:cxnSp>
        <p:nvCxnSpPr>
          <p:cNvPr id="1044" name="Straight Arrow Connector 1043" descr="With.">
            <a:extLst>
              <a:ext uri="{FF2B5EF4-FFF2-40B4-BE49-F238E27FC236}">
                <a16:creationId xmlns:a16="http://schemas.microsoft.com/office/drawing/2014/main" id="{548A2C37-A3DA-413E-8685-E7314156181F}"/>
              </a:ext>
              <a:ext uri="{C183D7F6-B498-43B3-948B-1728B52AA6E4}">
                <adec:decorative xmlns:adec="http://schemas.microsoft.com/office/drawing/2017/decorative" val="0"/>
              </a:ext>
            </a:extLst>
          </p:cNvPr>
          <p:cNvCxnSpPr>
            <a:cxnSpLocks/>
          </p:cNvCxnSpPr>
          <p:nvPr/>
        </p:nvCxnSpPr>
        <p:spPr>
          <a:xfrm>
            <a:off x="1257222" y="4125116"/>
            <a:ext cx="6892167"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22" name="Datasync">
            <a:extLst>
              <a:ext uri="{FF2B5EF4-FFF2-40B4-BE49-F238E27FC236}">
                <a16:creationId xmlns:a16="http://schemas.microsoft.com/office/drawing/2014/main" id="{9DD90CE9-EA32-4A3D-A5A0-8B2DCF6C0A15}"/>
              </a:ext>
            </a:extLst>
          </p:cNvPr>
          <p:cNvGrpSpPr/>
          <p:nvPr/>
        </p:nvGrpSpPr>
        <p:grpSpPr>
          <a:xfrm>
            <a:off x="8836484" y="3665510"/>
            <a:ext cx="2208979" cy="822960"/>
            <a:chOff x="8836484" y="3665510"/>
            <a:chExt cx="2208979" cy="822960"/>
          </a:xfrm>
        </p:grpSpPr>
        <p:pic>
          <p:nvPicPr>
            <p:cNvPr id="20" name="Picture 19">
              <a:extLst>
                <a:ext uri="{FF2B5EF4-FFF2-40B4-BE49-F238E27FC236}">
                  <a16:creationId xmlns:a16="http://schemas.microsoft.com/office/drawing/2014/main" id="{34642DFF-66BD-492E-BDA6-C79BE0E7301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484" y="3665510"/>
              <a:ext cx="822960" cy="822960"/>
            </a:xfrm>
            <a:prstGeom prst="rect">
              <a:avLst/>
            </a:prstGeom>
          </p:spPr>
        </p:pic>
        <p:sp>
          <p:nvSpPr>
            <p:cNvPr id="21" name="TextBox 20">
              <a:extLst>
                <a:ext uri="{FF2B5EF4-FFF2-40B4-BE49-F238E27FC236}">
                  <a16:creationId xmlns:a16="http://schemas.microsoft.com/office/drawing/2014/main" id="{920FF3EC-93F0-4C8C-B210-F9F250BD6C9F}"/>
                </a:ext>
              </a:extLst>
            </p:cNvPr>
            <p:cNvSpPr txBox="1"/>
            <p:nvPr/>
          </p:nvSpPr>
          <p:spPr>
            <a:xfrm>
              <a:off x="9888146" y="3907713"/>
              <a:ext cx="1157317" cy="338554"/>
            </a:xfrm>
            <a:prstGeom prst="rect">
              <a:avLst/>
            </a:prstGeom>
            <a:noFill/>
          </p:spPr>
          <p:txBody>
            <a:bodyPr wrap="square" rtlCol="0">
              <a:spAutoFit/>
            </a:bodyPr>
            <a:lstStyle/>
            <a:p>
              <a:pPr algn="ctr"/>
              <a:r>
                <a:rPr lang="en-US" sz="1600" dirty="0" err="1"/>
                <a:t>DataSync</a:t>
              </a:r>
              <a:endParaRPr lang="en-US" sz="1600" dirty="0"/>
            </a:p>
          </p:txBody>
        </p:sp>
      </p:grpSp>
      <p:grpSp>
        <p:nvGrpSpPr>
          <p:cNvPr id="28" name="Streaming sources">
            <a:extLst>
              <a:ext uri="{FF2B5EF4-FFF2-40B4-BE49-F238E27FC236}">
                <a16:creationId xmlns:a16="http://schemas.microsoft.com/office/drawing/2014/main" id="{890EF104-7634-4442-820F-EAD95FC2CA6D}"/>
              </a:ext>
            </a:extLst>
          </p:cNvPr>
          <p:cNvGrpSpPr/>
          <p:nvPr/>
        </p:nvGrpSpPr>
        <p:grpSpPr>
          <a:xfrm>
            <a:off x="309892" y="5062264"/>
            <a:ext cx="5959358" cy="1390698"/>
            <a:chOff x="309892" y="5062264"/>
            <a:chExt cx="5959358" cy="1390698"/>
          </a:xfrm>
        </p:grpSpPr>
        <p:grpSp>
          <p:nvGrpSpPr>
            <p:cNvPr id="7" name="Group 6">
              <a:extLst>
                <a:ext uri="{FF2B5EF4-FFF2-40B4-BE49-F238E27FC236}">
                  <a16:creationId xmlns:a16="http://schemas.microsoft.com/office/drawing/2014/main" id="{B541D6BB-C7D0-458E-ABE3-3D473D2FFCCC}"/>
                </a:ext>
              </a:extLst>
            </p:cNvPr>
            <p:cNvGrpSpPr/>
            <p:nvPr/>
          </p:nvGrpSpPr>
          <p:grpSpPr>
            <a:xfrm>
              <a:off x="309892" y="5062264"/>
              <a:ext cx="1076168" cy="1144477"/>
              <a:chOff x="309892" y="5062264"/>
              <a:chExt cx="1076168" cy="1144477"/>
            </a:xfrm>
          </p:grpSpPr>
          <p:pic>
            <p:nvPicPr>
              <p:cNvPr id="1024" name="Picture 1023">
                <a:extLst>
                  <a:ext uri="{FF2B5EF4-FFF2-40B4-BE49-F238E27FC236}">
                    <a16:creationId xmlns:a16="http://schemas.microsoft.com/office/drawing/2014/main" id="{21D2239A-CCAA-4E36-AC64-26B1195FF41E}"/>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36496" y="5062264"/>
                <a:ext cx="822960" cy="822960"/>
              </a:xfrm>
              <a:prstGeom prst="rect">
                <a:avLst/>
              </a:prstGeom>
            </p:spPr>
          </p:pic>
          <p:sp>
            <p:nvSpPr>
              <p:cNvPr id="78" name="TextBox 77">
                <a:extLst>
                  <a:ext uri="{FF2B5EF4-FFF2-40B4-BE49-F238E27FC236}">
                    <a16:creationId xmlns:a16="http://schemas.microsoft.com/office/drawing/2014/main" id="{13391FFD-B30E-4DA0-874B-B5096D810C62}"/>
                  </a:ext>
                </a:extLst>
              </p:cNvPr>
              <p:cNvSpPr txBox="1"/>
              <p:nvPr/>
            </p:nvSpPr>
            <p:spPr>
              <a:xfrm>
                <a:off x="309892" y="5868187"/>
                <a:ext cx="1076168" cy="338554"/>
              </a:xfrm>
              <a:prstGeom prst="rect">
                <a:avLst/>
              </a:prstGeom>
              <a:noFill/>
            </p:spPr>
            <p:txBody>
              <a:bodyPr wrap="square" rtlCol="0">
                <a:spAutoFit/>
              </a:bodyPr>
              <a:lstStyle/>
              <a:p>
                <a:pPr algn="ctr"/>
                <a:r>
                  <a:rPr lang="en-US" sz="1600" dirty="0"/>
                  <a:t>Web</a:t>
                </a:r>
              </a:p>
            </p:txBody>
          </p:sp>
        </p:grpSp>
        <p:grpSp>
          <p:nvGrpSpPr>
            <p:cNvPr id="11" name="Group 10">
              <a:extLst>
                <a:ext uri="{FF2B5EF4-FFF2-40B4-BE49-F238E27FC236}">
                  <a16:creationId xmlns:a16="http://schemas.microsoft.com/office/drawing/2014/main" id="{9DF5F409-231F-4EFF-ABF5-8CB585D41AB1}"/>
                </a:ext>
              </a:extLst>
            </p:cNvPr>
            <p:cNvGrpSpPr/>
            <p:nvPr/>
          </p:nvGrpSpPr>
          <p:grpSpPr>
            <a:xfrm>
              <a:off x="1878149" y="5062264"/>
              <a:ext cx="1146333" cy="1144477"/>
              <a:chOff x="1878149" y="5062264"/>
              <a:chExt cx="1146333" cy="1144477"/>
            </a:xfrm>
          </p:grpSpPr>
          <p:pic>
            <p:nvPicPr>
              <p:cNvPr id="46" name="Picture 45">
                <a:extLst>
                  <a:ext uri="{FF2B5EF4-FFF2-40B4-BE49-F238E27FC236}">
                    <a16:creationId xmlns:a16="http://schemas.microsoft.com/office/drawing/2014/main" id="{3EB8A975-3281-489B-AAC8-050A5221A57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39835" y="5062264"/>
                <a:ext cx="822960" cy="822960"/>
              </a:xfrm>
              <a:prstGeom prst="rect">
                <a:avLst/>
              </a:prstGeom>
            </p:spPr>
          </p:pic>
          <p:sp>
            <p:nvSpPr>
              <p:cNvPr id="76" name="TextBox 75">
                <a:extLst>
                  <a:ext uri="{FF2B5EF4-FFF2-40B4-BE49-F238E27FC236}">
                    <a16:creationId xmlns:a16="http://schemas.microsoft.com/office/drawing/2014/main" id="{56CA1B95-F446-4D09-82B4-66318FD96868}"/>
                  </a:ext>
                </a:extLst>
              </p:cNvPr>
              <p:cNvSpPr txBox="1"/>
              <p:nvPr/>
            </p:nvSpPr>
            <p:spPr>
              <a:xfrm>
                <a:off x="1878149" y="5868187"/>
                <a:ext cx="1146333" cy="338554"/>
              </a:xfrm>
              <a:prstGeom prst="rect">
                <a:avLst/>
              </a:prstGeom>
              <a:noFill/>
            </p:spPr>
            <p:txBody>
              <a:bodyPr wrap="square" rtlCol="0">
                <a:spAutoFit/>
              </a:bodyPr>
              <a:lstStyle/>
              <a:p>
                <a:pPr algn="ctr"/>
                <a:r>
                  <a:rPr lang="en-US" sz="1600" dirty="0"/>
                  <a:t>Devices</a:t>
                </a:r>
              </a:p>
            </p:txBody>
          </p:sp>
        </p:grpSp>
        <p:grpSp>
          <p:nvGrpSpPr>
            <p:cNvPr id="12" name="Group 11">
              <a:extLst>
                <a:ext uri="{FF2B5EF4-FFF2-40B4-BE49-F238E27FC236}">
                  <a16:creationId xmlns:a16="http://schemas.microsoft.com/office/drawing/2014/main" id="{173C6829-A19D-4AC6-AE21-445985448D4B}"/>
                </a:ext>
              </a:extLst>
            </p:cNvPr>
            <p:cNvGrpSpPr/>
            <p:nvPr/>
          </p:nvGrpSpPr>
          <p:grpSpPr>
            <a:xfrm>
              <a:off x="3234821" y="5062264"/>
              <a:ext cx="1571358" cy="1144477"/>
              <a:chOff x="3234821" y="5062264"/>
              <a:chExt cx="1571358" cy="1144477"/>
            </a:xfrm>
          </p:grpSpPr>
          <p:pic>
            <p:nvPicPr>
              <p:cNvPr id="1025" name="Picture 1024">
                <a:extLst>
                  <a:ext uri="{FF2B5EF4-FFF2-40B4-BE49-F238E27FC236}">
                    <a16:creationId xmlns:a16="http://schemas.microsoft.com/office/drawing/2014/main" id="{3E03AD6B-9C46-4CC2-85C5-732D678B9D0C}"/>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3572791" y="5062264"/>
                <a:ext cx="895419" cy="822960"/>
              </a:xfrm>
              <a:prstGeom prst="rect">
                <a:avLst/>
              </a:prstGeom>
            </p:spPr>
          </p:pic>
          <p:sp>
            <p:nvSpPr>
              <p:cNvPr id="79" name="TextBox 78">
                <a:extLst>
                  <a:ext uri="{FF2B5EF4-FFF2-40B4-BE49-F238E27FC236}">
                    <a16:creationId xmlns:a16="http://schemas.microsoft.com/office/drawing/2014/main" id="{14DA6AFD-2183-4CEF-8155-04EE7F41E6F7}"/>
                  </a:ext>
                </a:extLst>
              </p:cNvPr>
              <p:cNvSpPr txBox="1"/>
              <p:nvPr/>
            </p:nvSpPr>
            <p:spPr>
              <a:xfrm>
                <a:off x="3234821" y="5868187"/>
                <a:ext cx="1571358" cy="338554"/>
              </a:xfrm>
              <a:prstGeom prst="rect">
                <a:avLst/>
              </a:prstGeom>
              <a:noFill/>
            </p:spPr>
            <p:txBody>
              <a:bodyPr wrap="square" rtlCol="0">
                <a:spAutoFit/>
              </a:bodyPr>
              <a:lstStyle/>
              <a:p>
                <a:pPr algn="ctr"/>
                <a:r>
                  <a:rPr lang="en-US" sz="1600" dirty="0"/>
                  <a:t>Sensors</a:t>
                </a:r>
              </a:p>
            </p:txBody>
          </p:sp>
        </p:grpSp>
        <p:grpSp>
          <p:nvGrpSpPr>
            <p:cNvPr id="13" name="Group 12">
              <a:extLst>
                <a:ext uri="{FF2B5EF4-FFF2-40B4-BE49-F238E27FC236}">
                  <a16:creationId xmlns:a16="http://schemas.microsoft.com/office/drawing/2014/main" id="{B0729BA8-372E-4B04-AC21-F0C16F6939EC}"/>
                </a:ext>
              </a:extLst>
            </p:cNvPr>
            <p:cNvGrpSpPr/>
            <p:nvPr/>
          </p:nvGrpSpPr>
          <p:grpSpPr>
            <a:xfrm>
              <a:off x="5031064" y="5062264"/>
              <a:ext cx="1238186" cy="1390698"/>
              <a:chOff x="5031064" y="5062264"/>
              <a:chExt cx="1238186" cy="1390698"/>
            </a:xfrm>
          </p:grpSpPr>
          <p:pic>
            <p:nvPicPr>
              <p:cNvPr id="1027" name="Picture 1026">
                <a:extLst>
                  <a:ext uri="{FF2B5EF4-FFF2-40B4-BE49-F238E27FC236}">
                    <a16:creationId xmlns:a16="http://schemas.microsoft.com/office/drawing/2014/main" id="{5CA5828D-9FC0-4F66-8F06-22FC495213F3}"/>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5210408" y="5062264"/>
                <a:ext cx="879499" cy="822960"/>
              </a:xfrm>
              <a:prstGeom prst="rect">
                <a:avLst/>
              </a:prstGeom>
            </p:spPr>
          </p:pic>
          <p:sp>
            <p:nvSpPr>
              <p:cNvPr id="80" name="TextBox 79">
                <a:extLst>
                  <a:ext uri="{FF2B5EF4-FFF2-40B4-BE49-F238E27FC236}">
                    <a16:creationId xmlns:a16="http://schemas.microsoft.com/office/drawing/2014/main" id="{CA0843C7-FD26-4A05-BF6D-2B3DD4DD4997}"/>
                  </a:ext>
                </a:extLst>
              </p:cNvPr>
              <p:cNvSpPr txBox="1"/>
              <p:nvPr/>
            </p:nvSpPr>
            <p:spPr>
              <a:xfrm>
                <a:off x="5031064" y="5868187"/>
                <a:ext cx="1238186" cy="584775"/>
              </a:xfrm>
              <a:prstGeom prst="rect">
                <a:avLst/>
              </a:prstGeom>
              <a:noFill/>
            </p:spPr>
            <p:txBody>
              <a:bodyPr wrap="square" rtlCol="0">
                <a:spAutoFit/>
              </a:bodyPr>
              <a:lstStyle/>
              <a:p>
                <a:pPr algn="ctr"/>
                <a:r>
                  <a:rPr lang="en-US" sz="1600" dirty="0"/>
                  <a:t>Social media</a:t>
                </a:r>
              </a:p>
            </p:txBody>
          </p:sp>
        </p:grpSp>
      </p:grpSp>
      <p:cxnSp>
        <p:nvCxnSpPr>
          <p:cNvPr id="1050" name="Straight Arrow Connector 1049" descr="With.">
            <a:extLst>
              <a:ext uri="{FF2B5EF4-FFF2-40B4-BE49-F238E27FC236}">
                <a16:creationId xmlns:a16="http://schemas.microsoft.com/office/drawing/2014/main" id="{C8241F64-E48A-4DC0-BC97-434DF4CCF745}"/>
              </a:ext>
              <a:ext uri="{C183D7F6-B498-43B3-948B-1728B52AA6E4}">
                <adec:decorative xmlns:adec="http://schemas.microsoft.com/office/drawing/2017/decorative" val="0"/>
              </a:ext>
            </a:extLst>
          </p:cNvPr>
          <p:cNvCxnSpPr>
            <a:cxnSpLocks/>
            <a:stCxn id="1027" idx="3"/>
          </p:cNvCxnSpPr>
          <p:nvPr/>
        </p:nvCxnSpPr>
        <p:spPr>
          <a:xfrm>
            <a:off x="6089907" y="5473744"/>
            <a:ext cx="2087752"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25" name="Kinesis">
            <a:extLst>
              <a:ext uri="{FF2B5EF4-FFF2-40B4-BE49-F238E27FC236}">
                <a16:creationId xmlns:a16="http://schemas.microsoft.com/office/drawing/2014/main" id="{C701A21C-2138-40E3-965A-CE39D42D1666}"/>
              </a:ext>
            </a:extLst>
          </p:cNvPr>
          <p:cNvGrpSpPr/>
          <p:nvPr/>
        </p:nvGrpSpPr>
        <p:grpSpPr>
          <a:xfrm>
            <a:off x="8836484" y="4817049"/>
            <a:ext cx="2795273" cy="1706879"/>
            <a:chOff x="8836484" y="4817049"/>
            <a:chExt cx="2795273" cy="1706879"/>
          </a:xfrm>
        </p:grpSpPr>
        <p:pic>
          <p:nvPicPr>
            <p:cNvPr id="29" name="Picture 28">
              <a:extLst>
                <a:ext uri="{FF2B5EF4-FFF2-40B4-BE49-F238E27FC236}">
                  <a16:creationId xmlns:a16="http://schemas.microsoft.com/office/drawing/2014/main" id="{8E78DC15-C9EA-4F74-BB25-E91863C4773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36484" y="4817049"/>
              <a:ext cx="822960" cy="822960"/>
            </a:xfrm>
            <a:prstGeom prst="rect">
              <a:avLst/>
            </a:prstGeom>
          </p:spPr>
        </p:pic>
        <p:sp>
          <p:nvSpPr>
            <p:cNvPr id="30" name="TextBox 29">
              <a:extLst>
                <a:ext uri="{FF2B5EF4-FFF2-40B4-BE49-F238E27FC236}">
                  <a16:creationId xmlns:a16="http://schemas.microsoft.com/office/drawing/2014/main" id="{D311B2E5-B13B-47BB-8F06-A159DB0472ED}"/>
                </a:ext>
              </a:extLst>
            </p:cNvPr>
            <p:cNvSpPr txBox="1"/>
            <p:nvPr/>
          </p:nvSpPr>
          <p:spPr>
            <a:xfrm>
              <a:off x="9536540" y="4936142"/>
              <a:ext cx="2095217" cy="584775"/>
            </a:xfrm>
            <a:prstGeom prst="rect">
              <a:avLst/>
            </a:prstGeom>
            <a:noFill/>
          </p:spPr>
          <p:txBody>
            <a:bodyPr wrap="square" rtlCol="0">
              <a:spAutoFit/>
            </a:bodyPr>
            <a:lstStyle/>
            <a:p>
              <a:pPr algn="ctr"/>
              <a:r>
                <a:rPr lang="en-US" sz="1600" dirty="0"/>
                <a:t>Kinesis Data Streams</a:t>
              </a:r>
            </a:p>
          </p:txBody>
        </p:sp>
        <p:pic>
          <p:nvPicPr>
            <p:cNvPr id="23" name="Picture 22">
              <a:extLst>
                <a:ext uri="{FF2B5EF4-FFF2-40B4-BE49-F238E27FC236}">
                  <a16:creationId xmlns:a16="http://schemas.microsoft.com/office/drawing/2014/main" id="{8D267136-D938-4228-82FA-681355201D20}"/>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36484" y="5700968"/>
              <a:ext cx="822960" cy="822960"/>
            </a:xfrm>
            <a:prstGeom prst="rect">
              <a:avLst/>
            </a:prstGeom>
          </p:spPr>
        </p:pic>
        <p:sp>
          <p:nvSpPr>
            <p:cNvPr id="24" name="TextBox 23">
              <a:extLst>
                <a:ext uri="{FF2B5EF4-FFF2-40B4-BE49-F238E27FC236}">
                  <a16:creationId xmlns:a16="http://schemas.microsoft.com/office/drawing/2014/main" id="{4AC220C2-3A74-43CB-87A9-164A3B77589F}"/>
                </a:ext>
              </a:extLst>
            </p:cNvPr>
            <p:cNvSpPr txBox="1"/>
            <p:nvPr/>
          </p:nvSpPr>
          <p:spPr>
            <a:xfrm>
              <a:off x="9619435" y="5820061"/>
              <a:ext cx="1985694" cy="584775"/>
            </a:xfrm>
            <a:prstGeom prst="rect">
              <a:avLst/>
            </a:prstGeom>
            <a:noFill/>
          </p:spPr>
          <p:txBody>
            <a:bodyPr wrap="square" rtlCol="0">
              <a:spAutoFit/>
            </a:bodyPr>
            <a:lstStyle/>
            <a:p>
              <a:pPr algn="ctr"/>
              <a:r>
                <a:rPr lang="en-US" sz="1600" dirty="0"/>
                <a:t>Kinesis Data Firehose</a:t>
              </a:r>
            </a:p>
          </p:txBody>
        </p:sp>
      </p:grpSp>
      <p:sp>
        <p:nvSpPr>
          <p:cNvPr id="1051" name="Rectangle 1050">
            <a:extLst>
              <a:ext uri="{FF2B5EF4-FFF2-40B4-BE49-F238E27FC236}">
                <a16:creationId xmlns:a16="http://schemas.microsoft.com/office/drawing/2014/main" id="{DD9FAFC6-13DA-468B-8CC6-D80F6C1685B4}"/>
              </a:ext>
              <a:ext uri="{C183D7F6-B498-43B3-948B-1728B52AA6E4}">
                <adec:decorative xmlns:adec="http://schemas.microsoft.com/office/drawing/2017/decorative" val="1"/>
              </a:ext>
            </a:extLst>
          </p:cNvPr>
          <p:cNvSpPr/>
          <p:nvPr/>
        </p:nvSpPr>
        <p:spPr>
          <a:xfrm>
            <a:off x="8149389" y="997613"/>
            <a:ext cx="3637871" cy="55707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03712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24</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Modern data architecture storage layer</a:t>
            </a:r>
          </a:p>
        </p:txBody>
      </p:sp>
      <p:grpSp>
        <p:nvGrpSpPr>
          <p:cNvPr id="4" name="Group 3">
            <a:extLst>
              <a:ext uri="{FF2B5EF4-FFF2-40B4-BE49-F238E27FC236}">
                <a16:creationId xmlns:a16="http://schemas.microsoft.com/office/drawing/2014/main" id="{8F7020EF-604C-4C87-B5BF-058416EEF162}"/>
              </a:ext>
            </a:extLst>
          </p:cNvPr>
          <p:cNvGrpSpPr/>
          <p:nvPr/>
        </p:nvGrpSpPr>
        <p:grpSpPr>
          <a:xfrm>
            <a:off x="1582786" y="1045614"/>
            <a:ext cx="9187595" cy="1258460"/>
            <a:chOff x="1569892" y="1045614"/>
            <a:chExt cx="9187595" cy="1258460"/>
          </a:xfrm>
        </p:grpSpPr>
        <p:sp>
          <p:nvSpPr>
            <p:cNvPr id="41" name="TextBox 40">
              <a:extLst>
                <a:ext uri="{FF2B5EF4-FFF2-40B4-BE49-F238E27FC236}">
                  <a16:creationId xmlns:a16="http://schemas.microsoft.com/office/drawing/2014/main" id="{FF3021D2-A914-4903-8AFA-E230A81A2A75}"/>
                </a:ext>
              </a:extLst>
            </p:cNvPr>
            <p:cNvSpPr txBox="1"/>
            <p:nvPr/>
          </p:nvSpPr>
          <p:spPr>
            <a:xfrm>
              <a:off x="1569892" y="1045614"/>
              <a:ext cx="9187595" cy="380740"/>
            </a:xfrm>
            <a:prstGeom prst="rect">
              <a:avLst/>
            </a:prstGeom>
            <a:solidFill>
              <a:srgbClr val="005276"/>
            </a:solidFill>
          </p:spPr>
          <p:txBody>
            <a:bodyPr wrap="square" rtlCol="0">
              <a:spAutoFit/>
            </a:bodyPr>
            <a:lstStyle/>
            <a:p>
              <a:pPr algn="ctr"/>
              <a:r>
                <a:rPr lang="en-US" dirty="0">
                  <a:solidFill>
                    <a:schemeClr val="bg1"/>
                  </a:solidFill>
                </a:rPr>
                <a:t>Storage layer: Catalog</a:t>
              </a:r>
            </a:p>
          </p:txBody>
        </p:sp>
        <p:pic>
          <p:nvPicPr>
            <p:cNvPr id="36" name="Picture 35">
              <a:extLst>
                <a:ext uri="{FF2B5EF4-FFF2-40B4-BE49-F238E27FC236}">
                  <a16:creationId xmlns:a16="http://schemas.microsoft.com/office/drawing/2014/main" id="{5D885725-22CE-4D51-BFD8-F62203824B8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183" y="1481114"/>
              <a:ext cx="822960" cy="822960"/>
            </a:xfrm>
            <a:prstGeom prst="rect">
              <a:avLst/>
            </a:prstGeom>
          </p:spPr>
        </p:pic>
        <p:sp>
          <p:nvSpPr>
            <p:cNvPr id="37" name="TextBox 36">
              <a:extLst>
                <a:ext uri="{FF2B5EF4-FFF2-40B4-BE49-F238E27FC236}">
                  <a16:creationId xmlns:a16="http://schemas.microsoft.com/office/drawing/2014/main" id="{C0F2DAD0-E9EE-42AB-BD9F-6AA69FFBC55D}"/>
                </a:ext>
              </a:extLst>
            </p:cNvPr>
            <p:cNvSpPr txBox="1"/>
            <p:nvPr/>
          </p:nvSpPr>
          <p:spPr>
            <a:xfrm>
              <a:off x="3316570" y="1600207"/>
              <a:ext cx="2095217" cy="584775"/>
            </a:xfrm>
            <a:prstGeom prst="rect">
              <a:avLst/>
            </a:prstGeom>
            <a:noFill/>
          </p:spPr>
          <p:txBody>
            <a:bodyPr wrap="square" rtlCol="0">
              <a:spAutoFit/>
            </a:bodyPr>
            <a:lstStyle/>
            <a:p>
              <a:pPr algn="ctr"/>
              <a:r>
                <a:rPr lang="en-US" sz="1600" dirty="0"/>
                <a:t>AWS Glue Data Catalog</a:t>
              </a:r>
            </a:p>
          </p:txBody>
        </p:sp>
        <p:pic>
          <p:nvPicPr>
            <p:cNvPr id="33" name="Picture 32">
              <a:extLst>
                <a:ext uri="{FF2B5EF4-FFF2-40B4-BE49-F238E27FC236}">
                  <a16:creationId xmlns:a16="http://schemas.microsoft.com/office/drawing/2014/main" id="{2E21D75C-6811-455B-B2C4-B01E4ADBFEF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1764" y="1481114"/>
              <a:ext cx="822960" cy="822960"/>
            </a:xfrm>
            <a:prstGeom prst="rect">
              <a:avLst/>
            </a:prstGeom>
          </p:spPr>
        </p:pic>
        <p:sp>
          <p:nvSpPr>
            <p:cNvPr id="34" name="TextBox 33">
              <a:extLst>
                <a:ext uri="{FF2B5EF4-FFF2-40B4-BE49-F238E27FC236}">
                  <a16:creationId xmlns:a16="http://schemas.microsoft.com/office/drawing/2014/main" id="{141D6107-B3EC-4EE1-A3EA-2DCDB4BA8126}"/>
                </a:ext>
              </a:extLst>
            </p:cNvPr>
            <p:cNvSpPr txBox="1"/>
            <p:nvPr/>
          </p:nvSpPr>
          <p:spPr>
            <a:xfrm>
              <a:off x="8257039" y="1600207"/>
              <a:ext cx="1341801" cy="584775"/>
            </a:xfrm>
            <a:prstGeom prst="rect">
              <a:avLst/>
            </a:prstGeom>
            <a:noFill/>
          </p:spPr>
          <p:txBody>
            <a:bodyPr wrap="square" rtlCol="0">
              <a:spAutoFit/>
            </a:bodyPr>
            <a:lstStyle/>
            <a:p>
              <a:pPr algn="ctr"/>
              <a:r>
                <a:rPr lang="en-US" sz="1600" dirty="0"/>
                <a:t>Lake Formation</a:t>
              </a:r>
            </a:p>
          </p:txBody>
        </p:sp>
      </p:grpSp>
      <p:sp>
        <p:nvSpPr>
          <p:cNvPr id="6" name="TextBox 5">
            <a:extLst>
              <a:ext uri="{FF2B5EF4-FFF2-40B4-BE49-F238E27FC236}">
                <a16:creationId xmlns:a16="http://schemas.microsoft.com/office/drawing/2014/main" id="{C5A35807-A054-4C2C-A615-42ADC5C6F8F7}"/>
              </a:ext>
            </a:extLst>
          </p:cNvPr>
          <p:cNvSpPr txBox="1"/>
          <p:nvPr/>
        </p:nvSpPr>
        <p:spPr>
          <a:xfrm>
            <a:off x="1582786" y="2415227"/>
            <a:ext cx="9187595" cy="369332"/>
          </a:xfrm>
          <a:prstGeom prst="rect">
            <a:avLst/>
          </a:prstGeom>
          <a:solidFill>
            <a:srgbClr val="005276"/>
          </a:solidFill>
        </p:spPr>
        <p:txBody>
          <a:bodyPr wrap="square" rtlCol="0">
            <a:spAutoFit/>
          </a:bodyPr>
          <a:lstStyle/>
          <a:p>
            <a:pPr algn="ctr"/>
            <a:r>
              <a:rPr lang="en-US" dirty="0">
                <a:solidFill>
                  <a:schemeClr val="bg1"/>
                </a:solidFill>
              </a:rPr>
              <a:t>Storage layer: Storage</a:t>
            </a:r>
          </a:p>
        </p:txBody>
      </p:sp>
      <p:grpSp>
        <p:nvGrpSpPr>
          <p:cNvPr id="5" name="S3">
            <a:extLst>
              <a:ext uri="{FF2B5EF4-FFF2-40B4-BE49-F238E27FC236}">
                <a16:creationId xmlns:a16="http://schemas.microsoft.com/office/drawing/2014/main" id="{9533412D-EC33-4D10-8CDD-6DC709E2D015}"/>
              </a:ext>
            </a:extLst>
          </p:cNvPr>
          <p:cNvGrpSpPr/>
          <p:nvPr/>
        </p:nvGrpSpPr>
        <p:grpSpPr>
          <a:xfrm>
            <a:off x="5153108" y="5251313"/>
            <a:ext cx="1526080" cy="1155016"/>
            <a:chOff x="5153108" y="5251313"/>
            <a:chExt cx="1526080" cy="1155016"/>
          </a:xfrm>
        </p:grpSpPr>
        <p:pic>
          <p:nvPicPr>
            <p:cNvPr id="205" name="Picture 204">
              <a:extLst>
                <a:ext uri="{FF2B5EF4-FFF2-40B4-BE49-F238E27FC236}">
                  <a16:creationId xmlns:a16="http://schemas.microsoft.com/office/drawing/2014/main" id="{F410F0DE-5A8C-4C6D-BA82-CFB49907ECD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04668" y="5251313"/>
              <a:ext cx="822960" cy="822960"/>
            </a:xfrm>
            <a:prstGeom prst="rect">
              <a:avLst/>
            </a:prstGeom>
          </p:spPr>
        </p:pic>
        <p:sp>
          <p:nvSpPr>
            <p:cNvPr id="206" name="TextBox 205">
              <a:extLst>
                <a:ext uri="{FF2B5EF4-FFF2-40B4-BE49-F238E27FC236}">
                  <a16:creationId xmlns:a16="http://schemas.microsoft.com/office/drawing/2014/main" id="{133AB926-1BC2-4FDC-A8E7-890703BD5492}"/>
                </a:ext>
              </a:extLst>
            </p:cNvPr>
            <p:cNvSpPr txBox="1"/>
            <p:nvPr/>
          </p:nvSpPr>
          <p:spPr>
            <a:xfrm>
              <a:off x="5153108" y="6067775"/>
              <a:ext cx="1526080" cy="338554"/>
            </a:xfrm>
            <a:prstGeom prst="rect">
              <a:avLst/>
            </a:prstGeom>
            <a:noFill/>
          </p:spPr>
          <p:txBody>
            <a:bodyPr wrap="square" rtlCol="0">
              <a:spAutoFit/>
            </a:bodyPr>
            <a:lstStyle/>
            <a:p>
              <a:pPr algn="ctr"/>
              <a:r>
                <a:rPr lang="en-US" sz="1600" dirty="0"/>
                <a:t>Amazon S3</a:t>
              </a:r>
            </a:p>
          </p:txBody>
        </p:sp>
      </p:grpSp>
      <p:cxnSp>
        <p:nvCxnSpPr>
          <p:cNvPr id="207" name="Connector: Elbow 206">
            <a:extLst>
              <a:ext uri="{FF2B5EF4-FFF2-40B4-BE49-F238E27FC236}">
                <a16:creationId xmlns:a16="http://schemas.microsoft.com/office/drawing/2014/main" id="{C734E19D-E7DE-474B-9260-A89C1CFDD9EF}"/>
              </a:ext>
              <a:ext uri="{C183D7F6-B498-43B3-948B-1728B52AA6E4}">
                <adec:decorative xmlns:adec="http://schemas.microsoft.com/office/drawing/2017/decorative" val="1"/>
              </a:ext>
            </a:extLst>
          </p:cNvPr>
          <p:cNvCxnSpPr>
            <a:cxnSpLocks/>
            <a:stCxn id="210" idx="2"/>
            <a:endCxn id="205" idx="0"/>
          </p:cNvCxnSpPr>
          <p:nvPr/>
        </p:nvCxnSpPr>
        <p:spPr>
          <a:xfrm rot="5400000">
            <a:off x="6146489" y="3960695"/>
            <a:ext cx="1060278" cy="1520959"/>
          </a:xfrm>
          <a:prstGeom prst="bentConnector3">
            <a:avLst>
              <a:gd name="adj1" fmla="val 50000"/>
            </a:avLst>
          </a:prstGeom>
          <a:ln w="44450" cmpd="sng">
            <a:solidFill>
              <a:srgbClr val="005276"/>
            </a:solidFill>
            <a:prstDash val="solid"/>
            <a:headEnd type="arrow"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31EDD5CD-B2FE-456C-B5B4-4AF4A4EE4002}"/>
              </a:ext>
            </a:extLst>
          </p:cNvPr>
          <p:cNvSpPr txBox="1"/>
          <p:nvPr/>
        </p:nvSpPr>
        <p:spPr>
          <a:xfrm>
            <a:off x="5287185" y="4286539"/>
            <a:ext cx="2259127" cy="338554"/>
          </a:xfrm>
          <a:prstGeom prst="rect">
            <a:avLst/>
          </a:prstGeom>
          <a:noFill/>
        </p:spPr>
        <p:txBody>
          <a:bodyPr wrap="square" rtlCol="0">
            <a:spAutoFit/>
          </a:bodyPr>
          <a:lstStyle/>
          <a:p>
            <a:r>
              <a:rPr lang="en-US" sz="1600" dirty="0"/>
              <a:t>Native integration</a:t>
            </a:r>
          </a:p>
        </p:txBody>
      </p:sp>
      <p:grpSp>
        <p:nvGrpSpPr>
          <p:cNvPr id="7" name="Redshift">
            <a:extLst>
              <a:ext uri="{FF2B5EF4-FFF2-40B4-BE49-F238E27FC236}">
                <a16:creationId xmlns:a16="http://schemas.microsoft.com/office/drawing/2014/main" id="{09F6F1B7-D2A6-4DAF-B8C0-D9E529078486}"/>
              </a:ext>
            </a:extLst>
          </p:cNvPr>
          <p:cNvGrpSpPr/>
          <p:nvPr/>
        </p:nvGrpSpPr>
        <p:grpSpPr>
          <a:xfrm>
            <a:off x="6389498" y="3049750"/>
            <a:ext cx="2095217" cy="1141285"/>
            <a:chOff x="6389498" y="3049750"/>
            <a:chExt cx="2095217" cy="1141285"/>
          </a:xfrm>
        </p:grpSpPr>
        <p:pic>
          <p:nvPicPr>
            <p:cNvPr id="209" name="Picture 208">
              <a:extLst>
                <a:ext uri="{FF2B5EF4-FFF2-40B4-BE49-F238E27FC236}">
                  <a16:creationId xmlns:a16="http://schemas.microsoft.com/office/drawing/2014/main" id="{530DAC51-8F70-4326-AB30-FF812DCE5B3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5626" y="3049750"/>
              <a:ext cx="822960" cy="822960"/>
            </a:xfrm>
            <a:prstGeom prst="rect">
              <a:avLst/>
            </a:prstGeom>
          </p:spPr>
        </p:pic>
        <p:sp>
          <p:nvSpPr>
            <p:cNvPr id="210" name="TextBox 209">
              <a:extLst>
                <a:ext uri="{FF2B5EF4-FFF2-40B4-BE49-F238E27FC236}">
                  <a16:creationId xmlns:a16="http://schemas.microsoft.com/office/drawing/2014/main" id="{4576EB36-2BF2-49DC-AFBF-01138CC481C8}"/>
                </a:ext>
              </a:extLst>
            </p:cNvPr>
            <p:cNvSpPr txBox="1"/>
            <p:nvPr/>
          </p:nvSpPr>
          <p:spPr>
            <a:xfrm>
              <a:off x="6389498" y="3852481"/>
              <a:ext cx="2095217" cy="338554"/>
            </a:xfrm>
            <a:prstGeom prst="rect">
              <a:avLst/>
            </a:prstGeom>
            <a:noFill/>
          </p:spPr>
          <p:txBody>
            <a:bodyPr wrap="square" rtlCol="0">
              <a:spAutoFit/>
            </a:bodyPr>
            <a:lstStyle/>
            <a:p>
              <a:pPr algn="ctr"/>
              <a:r>
                <a:rPr lang="en-US" sz="1600" dirty="0"/>
                <a:t>Amazon Redshift</a:t>
              </a:r>
            </a:p>
          </p:txBody>
        </p:sp>
      </p:grpSp>
      <p:sp>
        <p:nvSpPr>
          <p:cNvPr id="39" name="Rectangle 38">
            <a:extLst>
              <a:ext uri="{FF2B5EF4-FFF2-40B4-BE49-F238E27FC236}">
                <a16:creationId xmlns:a16="http://schemas.microsoft.com/office/drawing/2014/main" id="{3662D94C-A868-4C10-B4EF-5E1C156D650E}"/>
              </a:ext>
              <a:ext uri="{C183D7F6-B498-43B3-948B-1728B52AA6E4}">
                <adec:decorative xmlns:adec="http://schemas.microsoft.com/office/drawing/2017/decorative" val="1"/>
              </a:ext>
            </a:extLst>
          </p:cNvPr>
          <p:cNvSpPr/>
          <p:nvPr/>
        </p:nvSpPr>
        <p:spPr>
          <a:xfrm>
            <a:off x="1582786" y="1044605"/>
            <a:ext cx="9187595" cy="5377415"/>
          </a:xfrm>
          <a:prstGeom prst="rect">
            <a:avLst/>
          </a:prstGeom>
          <a:noFill/>
          <a:ln w="38100">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625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25</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Storage for variety, volume, and velocity</a:t>
            </a:r>
          </a:p>
        </p:txBody>
      </p:sp>
      <p:pic>
        <p:nvPicPr>
          <p:cNvPr id="11" name="Layerbase" descr="Redshift and Amazon S3 in a box titled storage layer :storage. Ingest layer title is to the left and process to the right.">
            <a:extLst>
              <a:ext uri="{FF2B5EF4-FFF2-40B4-BE49-F238E27FC236}">
                <a16:creationId xmlns:a16="http://schemas.microsoft.com/office/drawing/2014/main" id="{20A1D844-614E-4072-AEAF-DAEEE66AD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929279"/>
            <a:ext cx="11546825" cy="5425910"/>
          </a:xfrm>
          <a:prstGeom prst="rect">
            <a:avLst/>
          </a:prstGeom>
        </p:spPr>
      </p:pic>
      <p:grpSp>
        <p:nvGrpSpPr>
          <p:cNvPr id="4" name="dataToRedshift">
            <a:extLst>
              <a:ext uri="{FF2B5EF4-FFF2-40B4-BE49-F238E27FC236}">
                <a16:creationId xmlns:a16="http://schemas.microsoft.com/office/drawing/2014/main" id="{F906B423-0DD9-4970-98B3-165B77451FF0}"/>
              </a:ext>
            </a:extLst>
          </p:cNvPr>
          <p:cNvGrpSpPr/>
          <p:nvPr/>
        </p:nvGrpSpPr>
        <p:grpSpPr>
          <a:xfrm>
            <a:off x="1411447" y="3053314"/>
            <a:ext cx="5598146" cy="841269"/>
            <a:chOff x="1411447" y="3053314"/>
            <a:chExt cx="5598146" cy="841269"/>
          </a:xfrm>
        </p:grpSpPr>
        <p:cxnSp>
          <p:nvCxnSpPr>
            <p:cNvPr id="131" name="Connector: Elbow 130">
              <a:extLst>
                <a:ext uri="{FF2B5EF4-FFF2-40B4-BE49-F238E27FC236}">
                  <a16:creationId xmlns:a16="http://schemas.microsoft.com/office/drawing/2014/main" id="{430FA2A6-D4BB-4A4A-A58C-DD3BBB680E28}"/>
                </a:ext>
                <a:ext uri="{C183D7F6-B498-43B3-948B-1728B52AA6E4}">
                  <adec:decorative xmlns:adec="http://schemas.microsoft.com/office/drawing/2017/decorative" val="1"/>
                </a:ext>
              </a:extLst>
            </p:cNvPr>
            <p:cNvCxnSpPr>
              <a:cxnSpLocks/>
            </p:cNvCxnSpPr>
            <p:nvPr/>
          </p:nvCxnSpPr>
          <p:spPr>
            <a:xfrm>
              <a:off x="1411447" y="3467404"/>
              <a:ext cx="5598146"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13D500A-9846-4EE0-B020-227EEE17D795}"/>
                </a:ext>
              </a:extLst>
            </p:cNvPr>
            <p:cNvSpPr txBox="1"/>
            <p:nvPr/>
          </p:nvSpPr>
          <p:spPr>
            <a:xfrm>
              <a:off x="1569892" y="3053314"/>
              <a:ext cx="5439701" cy="338554"/>
            </a:xfrm>
            <a:prstGeom prst="rect">
              <a:avLst/>
            </a:prstGeom>
            <a:noFill/>
          </p:spPr>
          <p:txBody>
            <a:bodyPr wrap="square" rtlCol="0">
              <a:spAutoFit/>
            </a:bodyPr>
            <a:lstStyle/>
            <a:p>
              <a:r>
                <a:rPr lang="en-US" sz="1600" dirty="0"/>
                <a:t>Highly structured data is loaded into traditional schemas</a:t>
              </a:r>
            </a:p>
          </p:txBody>
        </p:sp>
        <p:sp>
          <p:nvSpPr>
            <p:cNvPr id="132" name="TextBox 131">
              <a:extLst>
                <a:ext uri="{FF2B5EF4-FFF2-40B4-BE49-F238E27FC236}">
                  <a16:creationId xmlns:a16="http://schemas.microsoft.com/office/drawing/2014/main" id="{73CF79C0-667E-4A8C-BC5C-F3D516B3217D}"/>
                </a:ext>
              </a:extLst>
            </p:cNvPr>
            <p:cNvSpPr txBox="1"/>
            <p:nvPr/>
          </p:nvSpPr>
          <p:spPr>
            <a:xfrm>
              <a:off x="1569892" y="3556029"/>
              <a:ext cx="5109296" cy="338554"/>
            </a:xfrm>
            <a:prstGeom prst="rect">
              <a:avLst/>
            </a:prstGeom>
            <a:noFill/>
          </p:spPr>
          <p:txBody>
            <a:bodyPr wrap="square" rtlCol="0">
              <a:spAutoFit/>
            </a:bodyPr>
            <a:lstStyle/>
            <a:p>
              <a:r>
                <a:rPr lang="en-US" sz="1600" dirty="0"/>
                <a:t>Semistructured data is loaded into staging tables</a:t>
              </a:r>
            </a:p>
          </p:txBody>
        </p:sp>
      </p:grpSp>
      <p:grpSp>
        <p:nvGrpSpPr>
          <p:cNvPr id="9" name="Redshift">
            <a:extLst>
              <a:ext uri="{FF2B5EF4-FFF2-40B4-BE49-F238E27FC236}">
                <a16:creationId xmlns:a16="http://schemas.microsoft.com/office/drawing/2014/main" id="{BAB19960-9314-4778-9AC9-F7CAE1A2FECC}"/>
              </a:ext>
            </a:extLst>
          </p:cNvPr>
          <p:cNvGrpSpPr/>
          <p:nvPr/>
        </p:nvGrpSpPr>
        <p:grpSpPr>
          <a:xfrm>
            <a:off x="6389498" y="3049750"/>
            <a:ext cx="2095217" cy="1141285"/>
            <a:chOff x="6389498" y="3049750"/>
            <a:chExt cx="2095217" cy="1141285"/>
          </a:xfrm>
        </p:grpSpPr>
        <p:pic>
          <p:nvPicPr>
            <p:cNvPr id="151" name="Picture 150">
              <a:extLst>
                <a:ext uri="{FF2B5EF4-FFF2-40B4-BE49-F238E27FC236}">
                  <a16:creationId xmlns:a16="http://schemas.microsoft.com/office/drawing/2014/main" id="{DFAA50E5-F308-41EA-A5D6-796F8C361FB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626" y="3049750"/>
              <a:ext cx="822960" cy="822960"/>
            </a:xfrm>
            <a:prstGeom prst="rect">
              <a:avLst/>
            </a:prstGeom>
          </p:spPr>
        </p:pic>
        <p:sp>
          <p:nvSpPr>
            <p:cNvPr id="152" name="TextBox 151">
              <a:extLst>
                <a:ext uri="{FF2B5EF4-FFF2-40B4-BE49-F238E27FC236}">
                  <a16:creationId xmlns:a16="http://schemas.microsoft.com/office/drawing/2014/main" id="{8459379A-CAEE-4932-9D9E-9144D2E7E05B}"/>
                </a:ext>
              </a:extLst>
            </p:cNvPr>
            <p:cNvSpPr txBox="1"/>
            <p:nvPr/>
          </p:nvSpPr>
          <p:spPr>
            <a:xfrm>
              <a:off x="6389498" y="3852481"/>
              <a:ext cx="2095217" cy="338554"/>
            </a:xfrm>
            <a:prstGeom prst="rect">
              <a:avLst/>
            </a:prstGeom>
            <a:noFill/>
          </p:spPr>
          <p:txBody>
            <a:bodyPr wrap="square" rtlCol="0">
              <a:spAutoFit/>
            </a:bodyPr>
            <a:lstStyle/>
            <a:p>
              <a:pPr algn="ctr"/>
              <a:r>
                <a:rPr lang="en-US" sz="1600" dirty="0"/>
                <a:t>Amazon Redshift</a:t>
              </a:r>
            </a:p>
          </p:txBody>
        </p:sp>
      </p:grpSp>
      <p:grpSp>
        <p:nvGrpSpPr>
          <p:cNvPr id="5" name="BI">
            <a:extLst>
              <a:ext uri="{FF2B5EF4-FFF2-40B4-BE49-F238E27FC236}">
                <a16:creationId xmlns:a16="http://schemas.microsoft.com/office/drawing/2014/main" id="{861A1A9D-BE93-4B0C-AC22-1E117D5B8183}"/>
              </a:ext>
            </a:extLst>
          </p:cNvPr>
          <p:cNvGrpSpPr/>
          <p:nvPr/>
        </p:nvGrpSpPr>
        <p:grpSpPr>
          <a:xfrm>
            <a:off x="7832553" y="3086213"/>
            <a:ext cx="3146224" cy="375017"/>
            <a:chOff x="7832553" y="3086213"/>
            <a:chExt cx="3146224" cy="375017"/>
          </a:xfrm>
        </p:grpSpPr>
        <p:cxnSp>
          <p:nvCxnSpPr>
            <p:cNvPr id="176" name="Straight Arrow Connector 175">
              <a:extLst>
                <a:ext uri="{FF2B5EF4-FFF2-40B4-BE49-F238E27FC236}">
                  <a16:creationId xmlns:a16="http://schemas.microsoft.com/office/drawing/2014/main" id="{741A2E16-9B91-4FBE-AA3B-4D1F5512C3EA}"/>
                </a:ext>
                <a:ext uri="{C183D7F6-B498-43B3-948B-1728B52AA6E4}">
                  <adec:decorative xmlns:adec="http://schemas.microsoft.com/office/drawing/2017/decorative" val="1"/>
                </a:ext>
              </a:extLst>
            </p:cNvPr>
            <p:cNvCxnSpPr>
              <a:cxnSpLocks/>
            </p:cNvCxnSpPr>
            <p:nvPr/>
          </p:nvCxnSpPr>
          <p:spPr>
            <a:xfrm>
              <a:off x="7832553" y="3461230"/>
              <a:ext cx="3146224" cy="0"/>
            </a:xfrm>
            <a:prstGeom prst="straightConnector1">
              <a:avLst/>
            </a:prstGeom>
            <a:ln w="44450">
              <a:solidFill>
                <a:schemeClr val="accent5"/>
              </a:solidFill>
              <a:headEnd type="arrow"/>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58249A95-E4A0-483E-895A-78B510051B50}"/>
                </a:ext>
              </a:extLst>
            </p:cNvPr>
            <p:cNvSpPr txBox="1"/>
            <p:nvPr/>
          </p:nvSpPr>
          <p:spPr>
            <a:xfrm>
              <a:off x="7964808" y="3086213"/>
              <a:ext cx="2805574" cy="338554"/>
            </a:xfrm>
            <a:prstGeom prst="rect">
              <a:avLst/>
            </a:prstGeom>
            <a:noFill/>
          </p:spPr>
          <p:txBody>
            <a:bodyPr wrap="square" rtlCol="0">
              <a:spAutoFit/>
            </a:bodyPr>
            <a:lstStyle/>
            <a:p>
              <a:r>
                <a:rPr lang="en-US" sz="1600" dirty="0"/>
                <a:t>Use case: Fast BI dashboards</a:t>
              </a:r>
            </a:p>
          </p:txBody>
        </p:sp>
      </p:grpSp>
      <p:cxnSp>
        <p:nvCxnSpPr>
          <p:cNvPr id="20" name="Connector: Elbow 19">
            <a:extLst>
              <a:ext uri="{FF2B5EF4-FFF2-40B4-BE49-F238E27FC236}">
                <a16:creationId xmlns:a16="http://schemas.microsoft.com/office/drawing/2014/main" id="{8545552F-EFC9-4589-8A8A-337F2C3383EF}"/>
              </a:ext>
              <a:ext uri="{C183D7F6-B498-43B3-948B-1728B52AA6E4}">
                <adec:decorative xmlns:adec="http://schemas.microsoft.com/office/drawing/2017/decorative" val="1"/>
              </a:ext>
            </a:extLst>
          </p:cNvPr>
          <p:cNvCxnSpPr>
            <a:cxnSpLocks/>
            <a:stCxn id="152" idx="2"/>
            <a:endCxn id="22" idx="0"/>
          </p:cNvCxnSpPr>
          <p:nvPr/>
        </p:nvCxnSpPr>
        <p:spPr>
          <a:xfrm rot="5400000">
            <a:off x="6146489" y="3960695"/>
            <a:ext cx="1060278" cy="1520959"/>
          </a:xfrm>
          <a:prstGeom prst="bentConnector3">
            <a:avLst>
              <a:gd name="adj1" fmla="val 50000"/>
            </a:avLst>
          </a:prstGeom>
          <a:ln w="44450" cmpd="sng">
            <a:solidFill>
              <a:srgbClr val="005276"/>
            </a:solidFill>
            <a:prstDash val="solid"/>
            <a:headEnd type="arrow"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7" name="DataToS3">
            <a:extLst>
              <a:ext uri="{FF2B5EF4-FFF2-40B4-BE49-F238E27FC236}">
                <a16:creationId xmlns:a16="http://schemas.microsoft.com/office/drawing/2014/main" id="{D827D000-EDC0-4107-96F7-C3DD9E1A87BB}"/>
              </a:ext>
            </a:extLst>
          </p:cNvPr>
          <p:cNvGrpSpPr/>
          <p:nvPr/>
        </p:nvGrpSpPr>
        <p:grpSpPr>
          <a:xfrm>
            <a:off x="1411447" y="4994085"/>
            <a:ext cx="5267741" cy="1412244"/>
            <a:chOff x="1411447" y="4994085"/>
            <a:chExt cx="5267741" cy="1412244"/>
          </a:xfrm>
        </p:grpSpPr>
        <p:pic>
          <p:nvPicPr>
            <p:cNvPr id="22" name="Picture 21">
              <a:extLst>
                <a:ext uri="{FF2B5EF4-FFF2-40B4-BE49-F238E27FC236}">
                  <a16:creationId xmlns:a16="http://schemas.microsoft.com/office/drawing/2014/main" id="{B7247B67-1C11-46F7-A341-6217BFF81DE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4668" y="5251313"/>
              <a:ext cx="822960" cy="822960"/>
            </a:xfrm>
            <a:prstGeom prst="rect">
              <a:avLst/>
            </a:prstGeom>
          </p:spPr>
        </p:pic>
        <p:sp>
          <p:nvSpPr>
            <p:cNvPr id="133" name="TextBox 132">
              <a:extLst>
                <a:ext uri="{FF2B5EF4-FFF2-40B4-BE49-F238E27FC236}">
                  <a16:creationId xmlns:a16="http://schemas.microsoft.com/office/drawing/2014/main" id="{4795D57E-0893-4D22-848E-F1261B7E810D}"/>
                </a:ext>
              </a:extLst>
            </p:cNvPr>
            <p:cNvSpPr txBox="1"/>
            <p:nvPr/>
          </p:nvSpPr>
          <p:spPr>
            <a:xfrm>
              <a:off x="1569892" y="4994085"/>
              <a:ext cx="3590976" cy="584775"/>
            </a:xfrm>
            <a:prstGeom prst="rect">
              <a:avLst/>
            </a:prstGeom>
            <a:noFill/>
          </p:spPr>
          <p:txBody>
            <a:bodyPr wrap="square" rtlCol="0">
              <a:spAutoFit/>
            </a:bodyPr>
            <a:lstStyle/>
            <a:p>
              <a:r>
                <a:rPr lang="en-US" sz="1600" dirty="0"/>
                <a:t>Unstructured, semistructured, and structured data is stored as objects</a:t>
              </a:r>
            </a:p>
          </p:txBody>
        </p:sp>
        <p:sp>
          <p:nvSpPr>
            <p:cNvPr id="25" name="TextBox 24">
              <a:extLst>
                <a:ext uri="{FF2B5EF4-FFF2-40B4-BE49-F238E27FC236}">
                  <a16:creationId xmlns:a16="http://schemas.microsoft.com/office/drawing/2014/main" id="{72C7D4E5-7471-4789-B356-268A3B16A23E}"/>
                </a:ext>
              </a:extLst>
            </p:cNvPr>
            <p:cNvSpPr txBox="1"/>
            <p:nvPr/>
          </p:nvSpPr>
          <p:spPr>
            <a:xfrm>
              <a:off x="5153108" y="6067775"/>
              <a:ext cx="1526080" cy="338554"/>
            </a:xfrm>
            <a:prstGeom prst="rect">
              <a:avLst/>
            </a:prstGeom>
            <a:noFill/>
          </p:spPr>
          <p:txBody>
            <a:bodyPr wrap="square" rtlCol="0">
              <a:spAutoFit/>
            </a:bodyPr>
            <a:lstStyle/>
            <a:p>
              <a:pPr algn="ctr"/>
              <a:r>
                <a:rPr lang="en-US" sz="1600" dirty="0"/>
                <a:t>Amazon S3</a:t>
              </a:r>
            </a:p>
          </p:txBody>
        </p:sp>
        <p:cxnSp>
          <p:nvCxnSpPr>
            <p:cNvPr id="130" name="Straight Arrow Connector 129">
              <a:extLst>
                <a:ext uri="{FF2B5EF4-FFF2-40B4-BE49-F238E27FC236}">
                  <a16:creationId xmlns:a16="http://schemas.microsoft.com/office/drawing/2014/main" id="{CAF741E7-CDEB-4BBC-B1FD-26C2F6C6522C}"/>
                </a:ext>
                <a:ext uri="{C183D7F6-B498-43B3-948B-1728B52AA6E4}">
                  <adec:decorative xmlns:adec="http://schemas.microsoft.com/office/drawing/2017/decorative" val="1"/>
                </a:ext>
              </a:extLst>
            </p:cNvPr>
            <p:cNvCxnSpPr>
              <a:cxnSpLocks/>
            </p:cNvCxnSpPr>
            <p:nvPr/>
          </p:nvCxnSpPr>
          <p:spPr>
            <a:xfrm>
              <a:off x="1411447" y="5662793"/>
              <a:ext cx="4136085"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8" name="BigData">
            <a:extLst>
              <a:ext uri="{FF2B5EF4-FFF2-40B4-BE49-F238E27FC236}">
                <a16:creationId xmlns:a16="http://schemas.microsoft.com/office/drawing/2014/main" id="{6F70F441-9579-497D-B765-4AD860B39C6F}"/>
              </a:ext>
            </a:extLst>
          </p:cNvPr>
          <p:cNvGrpSpPr/>
          <p:nvPr/>
        </p:nvGrpSpPr>
        <p:grpSpPr>
          <a:xfrm>
            <a:off x="6370492" y="5506720"/>
            <a:ext cx="4608285" cy="408558"/>
            <a:chOff x="6370492" y="5506720"/>
            <a:chExt cx="4608285" cy="408558"/>
          </a:xfrm>
        </p:grpSpPr>
        <p:cxnSp>
          <p:nvCxnSpPr>
            <p:cNvPr id="177" name="Straight Arrow Connector 176">
              <a:extLst>
                <a:ext uri="{FF2B5EF4-FFF2-40B4-BE49-F238E27FC236}">
                  <a16:creationId xmlns:a16="http://schemas.microsoft.com/office/drawing/2014/main" id="{87922AFA-4151-4805-977A-911DBBF1AB74}"/>
                </a:ext>
                <a:ext uri="{C183D7F6-B498-43B3-948B-1728B52AA6E4}">
                  <adec:decorative xmlns:adec="http://schemas.microsoft.com/office/drawing/2017/decorative" val="1"/>
                </a:ext>
              </a:extLst>
            </p:cNvPr>
            <p:cNvCxnSpPr>
              <a:cxnSpLocks/>
            </p:cNvCxnSpPr>
            <p:nvPr/>
          </p:nvCxnSpPr>
          <p:spPr>
            <a:xfrm>
              <a:off x="6370492" y="5915278"/>
              <a:ext cx="4608285" cy="0"/>
            </a:xfrm>
            <a:prstGeom prst="straightConnector1">
              <a:avLst/>
            </a:prstGeom>
            <a:ln w="44450">
              <a:solidFill>
                <a:schemeClr val="accent5"/>
              </a:solidFill>
              <a:headEnd type="arrow"/>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6D16E48-6FD2-4C78-A41C-58CD3C2AB016}"/>
                </a:ext>
              </a:extLst>
            </p:cNvPr>
            <p:cNvSpPr txBox="1"/>
            <p:nvPr/>
          </p:nvSpPr>
          <p:spPr>
            <a:xfrm>
              <a:off x="7326923" y="5506720"/>
              <a:ext cx="3369419" cy="338554"/>
            </a:xfrm>
            <a:prstGeom prst="rect">
              <a:avLst/>
            </a:prstGeom>
            <a:noFill/>
          </p:spPr>
          <p:txBody>
            <a:bodyPr wrap="square" rtlCol="0">
              <a:spAutoFit/>
            </a:bodyPr>
            <a:lstStyle/>
            <a:p>
              <a:r>
                <a:rPr lang="en-US" sz="1600" dirty="0"/>
                <a:t>Use case: Big data AI/ML</a:t>
              </a:r>
            </a:p>
          </p:txBody>
        </p:sp>
      </p:grpSp>
    </p:spTree>
    <p:custDataLst>
      <p:tags r:id="rId1"/>
    </p:custDataLst>
    <p:extLst>
      <p:ext uri="{BB962C8B-B14F-4D97-AF65-F5344CB8AC3E}">
        <p14:creationId xmlns:p14="http://schemas.microsoft.com/office/powerpoint/2010/main" val="48682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26</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Storage zones for data in different states</a:t>
            </a:r>
          </a:p>
        </p:txBody>
      </p:sp>
      <p:pic>
        <p:nvPicPr>
          <p:cNvPr id="6" name="Picture 5" descr="Diagram of data moving between zones in an Amazon S3 bucket as described in notes.">
            <a:extLst>
              <a:ext uri="{FF2B5EF4-FFF2-40B4-BE49-F238E27FC236}">
                <a16:creationId xmlns:a16="http://schemas.microsoft.com/office/drawing/2014/main" id="{190E834D-7F10-4046-8BE6-D8D317D381A5}"/>
              </a:ext>
            </a:extLst>
          </p:cNvPr>
          <p:cNvPicPr>
            <a:picLocks noChangeAspect="1"/>
          </p:cNvPicPr>
          <p:nvPr/>
        </p:nvPicPr>
        <p:blipFill>
          <a:blip r:embed="rId4"/>
          <a:stretch>
            <a:fillRect/>
          </a:stretch>
        </p:blipFill>
        <p:spPr>
          <a:xfrm>
            <a:off x="384048" y="1013111"/>
            <a:ext cx="11644369" cy="5468586"/>
          </a:xfrm>
          <a:prstGeom prst="rect">
            <a:avLst/>
          </a:prstGeom>
        </p:spPr>
      </p:pic>
    </p:spTree>
    <p:custDataLst>
      <p:tags r:id="rId1"/>
    </p:custDataLst>
    <p:extLst>
      <p:ext uri="{BB962C8B-B14F-4D97-AF65-F5344CB8AC3E}">
        <p14:creationId xmlns:p14="http://schemas.microsoft.com/office/powerpoint/2010/main" val="74701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27</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Catalog layer for governance and discoverability</a:t>
            </a:r>
          </a:p>
        </p:txBody>
      </p:sp>
      <p:pic>
        <p:nvPicPr>
          <p:cNvPr id="5" name="Picture 4" descr="Storage layer showing the role of crawlers and catalogs as described in the notes.">
            <a:extLst>
              <a:ext uri="{FF2B5EF4-FFF2-40B4-BE49-F238E27FC236}">
                <a16:creationId xmlns:a16="http://schemas.microsoft.com/office/drawing/2014/main" id="{132B25E6-B573-4B08-B5C0-12F7D397561E}"/>
              </a:ext>
            </a:extLst>
          </p:cNvPr>
          <p:cNvPicPr>
            <a:picLocks noChangeAspect="1"/>
          </p:cNvPicPr>
          <p:nvPr/>
        </p:nvPicPr>
        <p:blipFill>
          <a:blip r:embed="rId4"/>
          <a:stretch>
            <a:fillRect/>
          </a:stretch>
        </p:blipFill>
        <p:spPr>
          <a:xfrm>
            <a:off x="1565497" y="1014984"/>
            <a:ext cx="9224047" cy="5462489"/>
          </a:xfrm>
          <a:prstGeom prst="rect">
            <a:avLst/>
          </a:prstGeom>
        </p:spPr>
      </p:pic>
    </p:spTree>
    <p:custDataLst>
      <p:tags r:id="rId1"/>
    </p:custDataLst>
    <p:extLst>
      <p:ext uri="{BB962C8B-B14F-4D97-AF65-F5344CB8AC3E}">
        <p14:creationId xmlns:p14="http://schemas.microsoft.com/office/powerpoint/2010/main" val="3499060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28</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Modern data architecture pipeline: Ingestion and storage</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sz="2400" dirty="0"/>
              <a:t>The AWS modern data architecture uses purpose-built tools to ingest data based on characteristics of the data.</a:t>
            </a:r>
          </a:p>
          <a:p>
            <a:pPr>
              <a:spcAft>
                <a:spcPts val="1200"/>
              </a:spcAft>
            </a:pPr>
            <a:r>
              <a:rPr lang="en-US" sz="2400" dirty="0"/>
              <a:t>The storage layer uses Amazon Redshift as its data warehouse and Amazon S3 for its data lake.</a:t>
            </a:r>
          </a:p>
          <a:p>
            <a:pPr>
              <a:spcAft>
                <a:spcPts val="1200"/>
              </a:spcAft>
            </a:pPr>
            <a:r>
              <a:rPr lang="en-US" sz="2400" dirty="0"/>
              <a:t>The Amazon S3 data lake uses prefixes or individual buckets as zones to organize data in different states, from landing to curated.</a:t>
            </a:r>
          </a:p>
          <a:p>
            <a:pPr>
              <a:spcAft>
                <a:spcPts val="1200"/>
              </a:spcAft>
            </a:pPr>
            <a:r>
              <a:rPr lang="en-US" sz="2400" dirty="0"/>
              <a:t>AWS Glue and Lake Formation are used in a catalog layer to store metadata.</a:t>
            </a:r>
          </a:p>
          <a:p>
            <a:pPr>
              <a:spcAft>
                <a:spcPts val="1200"/>
              </a:spcAft>
            </a:pPr>
            <a:r>
              <a:rPr lang="en-US" sz="2400" dirty="0"/>
              <a:t>With the catalog, Amazon Redshift Spectrum can query data in Amazon S3 directly.</a:t>
            </a:r>
          </a:p>
        </p:txBody>
      </p:sp>
    </p:spTree>
    <p:custDataLst>
      <p:tags r:id="rId1"/>
    </p:custDataLst>
    <p:extLst>
      <p:ext uri="{BB962C8B-B14F-4D97-AF65-F5344CB8AC3E}">
        <p14:creationId xmlns:p14="http://schemas.microsoft.com/office/powerpoint/2010/main" val="233355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A2D02-5715-467B-B904-ADE99C315CBD}"/>
              </a:ext>
            </a:extLst>
          </p:cNvPr>
          <p:cNvSpPr>
            <a:spLocks noGrp="1"/>
          </p:cNvSpPr>
          <p:nvPr>
            <p:ph type="title"/>
          </p:nvPr>
        </p:nvSpPr>
        <p:spPr/>
        <p:txBody>
          <a:bodyPr/>
          <a:lstStyle/>
          <a:p>
            <a:r>
              <a:rPr lang="en-US" dirty="0"/>
              <a:t>Modern data architecture pipeline: Processing and consumption</a:t>
            </a:r>
          </a:p>
        </p:txBody>
      </p:sp>
      <p:sp>
        <p:nvSpPr>
          <p:cNvPr id="5" name="Subtitle 4">
            <a:extLst>
              <a:ext uri="{FF2B5EF4-FFF2-40B4-BE49-F238E27FC236}">
                <a16:creationId xmlns:a16="http://schemas.microsoft.com/office/drawing/2014/main" id="{DF5F47D5-C70A-4B9B-987A-F9D5BB50D944}"/>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134844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6DCB67-FB59-4457-86C7-7A5D740343AD}"/>
              </a:ext>
            </a:extLst>
          </p:cNvPr>
          <p:cNvSpPr>
            <a:spLocks noGrp="1"/>
          </p:cNvSpPr>
          <p:nvPr>
            <p:ph type="sldNum" sz="quarter" idx="20"/>
          </p:nvPr>
        </p:nvSpPr>
        <p:spPr/>
        <p:txBody>
          <a:bodyPr/>
          <a:lstStyle/>
          <a:p>
            <a:fld id="{363DB862-5E2B-42BB-8337-D46E9881345F}" type="slidenum">
              <a:rPr lang="en-US" smtClean="0"/>
              <a:pPr/>
              <a:t>3</a:t>
            </a:fld>
            <a:endParaRPr lang="en-US" dirty="0"/>
          </a:p>
        </p:txBody>
      </p:sp>
      <p:sp>
        <p:nvSpPr>
          <p:cNvPr id="2" name="Title 1">
            <a:extLst>
              <a:ext uri="{FF2B5EF4-FFF2-40B4-BE49-F238E27FC236}">
                <a16:creationId xmlns:a16="http://schemas.microsoft.com/office/drawing/2014/main" id="{E83D7A9C-3A80-4FAD-849C-72E636930F7F}"/>
              </a:ext>
            </a:extLst>
          </p:cNvPr>
          <p:cNvSpPr>
            <a:spLocks noGrp="1"/>
          </p:cNvSpPr>
          <p:nvPr>
            <p:ph type="ctrTitle"/>
          </p:nvPr>
        </p:nvSpPr>
        <p:spPr>
          <a:xfrm>
            <a:off x="243599" y="292099"/>
            <a:ext cx="3960976" cy="1866901"/>
          </a:xfrm>
        </p:spPr>
        <p:txBody>
          <a:bodyPr/>
          <a:lstStyle/>
          <a:p>
            <a:r>
              <a:rPr lang="en-US" dirty="0"/>
              <a:t>Module objectives</a:t>
            </a:r>
          </a:p>
        </p:txBody>
      </p:sp>
      <p:sp>
        <p:nvSpPr>
          <p:cNvPr id="6" name="Text Placeholder 5">
            <a:extLst>
              <a:ext uri="{FF2B5EF4-FFF2-40B4-BE49-F238E27FC236}">
                <a16:creationId xmlns:a16="http://schemas.microsoft.com/office/drawing/2014/main" id="{9AF8F5E3-80AF-48E5-8578-BEE210B4D0AC}"/>
              </a:ext>
            </a:extLst>
          </p:cNvPr>
          <p:cNvSpPr>
            <a:spLocks noGrp="1"/>
          </p:cNvSpPr>
          <p:nvPr>
            <p:ph type="body" idx="1"/>
          </p:nvPr>
        </p:nvSpPr>
        <p:spPr/>
        <p:txBody>
          <a:bodyPr/>
          <a:lstStyle/>
          <a:p>
            <a:pPr marL="0" indent="0">
              <a:spcAft>
                <a:spcPts val="1200"/>
              </a:spcAft>
              <a:buNone/>
            </a:pPr>
            <a:r>
              <a:rPr lang="en-US" dirty="0"/>
              <a:t>This module prepares you to do the following:</a:t>
            </a:r>
          </a:p>
          <a:p>
            <a:pPr lvl="1">
              <a:spcAft>
                <a:spcPts val="1200"/>
              </a:spcAft>
            </a:pPr>
            <a:r>
              <a:rPr lang="en-US" dirty="0"/>
              <a:t>Use the AWS Well-Architected Framework to inform the design of analytics workloads.</a:t>
            </a:r>
          </a:p>
          <a:p>
            <a:pPr lvl="1">
              <a:spcAft>
                <a:spcPts val="1200"/>
              </a:spcAft>
            </a:pPr>
            <a:r>
              <a:rPr lang="en-US" dirty="0"/>
              <a:t>Recount key milestones in the evolution of data stores and data architectures.</a:t>
            </a:r>
          </a:p>
          <a:p>
            <a:pPr lvl="1">
              <a:spcAft>
                <a:spcPts val="1200"/>
              </a:spcAft>
            </a:pPr>
            <a:r>
              <a:rPr lang="en-US" dirty="0"/>
              <a:t>Describe the components of modern data architectures on AWS.</a:t>
            </a:r>
          </a:p>
          <a:p>
            <a:pPr lvl="1">
              <a:spcAft>
                <a:spcPts val="1200"/>
              </a:spcAft>
            </a:pPr>
            <a:r>
              <a:rPr lang="en-US" dirty="0"/>
              <a:t>Cite AWS design considerations and key services for a streaming analytics pipeline.</a:t>
            </a:r>
          </a:p>
        </p:txBody>
      </p:sp>
    </p:spTree>
    <p:custDataLst>
      <p:tags r:id="rId1"/>
    </p:custDataLst>
    <p:extLst>
      <p:ext uri="{BB962C8B-B14F-4D97-AF65-F5344CB8AC3E}">
        <p14:creationId xmlns:p14="http://schemas.microsoft.com/office/powerpoint/2010/main" val="149683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9D9971-2BE8-4295-9943-E34EE5A46576}"/>
              </a:ext>
            </a:extLst>
          </p:cNvPr>
          <p:cNvSpPr>
            <a:spLocks noGrp="1"/>
          </p:cNvSpPr>
          <p:nvPr>
            <p:ph type="sldNum" sz="quarter" idx="20"/>
          </p:nvPr>
        </p:nvSpPr>
        <p:spPr/>
        <p:txBody>
          <a:bodyPr/>
          <a:lstStyle/>
          <a:p>
            <a:fld id="{930176A1-BCF0-4712-97A6-6B495F55390B}" type="slidenum">
              <a:rPr lang="en-US" smtClean="0"/>
              <a:pPr/>
              <a:t>30</a:t>
            </a:fld>
            <a:endParaRPr lang="en-US" dirty="0"/>
          </a:p>
        </p:txBody>
      </p:sp>
      <p:sp>
        <p:nvSpPr>
          <p:cNvPr id="4" name="Title 3">
            <a:extLst>
              <a:ext uri="{FF2B5EF4-FFF2-40B4-BE49-F238E27FC236}">
                <a16:creationId xmlns:a16="http://schemas.microsoft.com/office/drawing/2014/main" id="{37B336D8-B0FC-4AAC-8D10-AE5BEA2D6285}"/>
              </a:ext>
            </a:extLst>
          </p:cNvPr>
          <p:cNvSpPr>
            <a:spLocks noGrp="1"/>
          </p:cNvSpPr>
          <p:nvPr>
            <p:ph type="title"/>
          </p:nvPr>
        </p:nvSpPr>
        <p:spPr/>
        <p:txBody>
          <a:bodyPr>
            <a:normAutofit fontScale="90000"/>
          </a:bodyPr>
          <a:lstStyle/>
          <a:p>
            <a:r>
              <a:rPr lang="en-US" dirty="0"/>
              <a:t>Processing and consumption layers in the reference architecture</a:t>
            </a:r>
          </a:p>
        </p:txBody>
      </p:sp>
      <p:sp>
        <p:nvSpPr>
          <p:cNvPr id="9" name="Subtitle 8">
            <a:extLst>
              <a:ext uri="{FF2B5EF4-FFF2-40B4-BE49-F238E27FC236}">
                <a16:creationId xmlns:a16="http://schemas.microsoft.com/office/drawing/2014/main" id="{5A7C0B38-CAB2-4043-AFD1-9CBF230D1E68}"/>
              </a:ext>
            </a:extLst>
          </p:cNvPr>
          <p:cNvSpPr>
            <a:spLocks noGrp="1"/>
          </p:cNvSpPr>
          <p:nvPr>
            <p:ph type="subTitle" idx="5"/>
          </p:nvPr>
        </p:nvSpPr>
        <p:spPr>
          <a:xfrm>
            <a:off x="364735" y="1159133"/>
            <a:ext cx="5486400" cy="822960"/>
          </a:xfrm>
          <a:solidFill>
            <a:srgbClr val="9E1F63"/>
          </a:solidFill>
          <a:ln>
            <a:solidFill>
              <a:srgbClr val="9E1F63"/>
            </a:solidFill>
          </a:ln>
        </p:spPr>
        <p:txBody>
          <a:bodyPr/>
          <a:lstStyle/>
          <a:p>
            <a:pPr algn="ctr"/>
            <a:r>
              <a:rPr lang="en-US" dirty="0"/>
              <a:t>Processing</a:t>
            </a:r>
          </a:p>
        </p:txBody>
      </p:sp>
      <p:sp>
        <p:nvSpPr>
          <p:cNvPr id="5" name="Text Placeholder 4">
            <a:extLst>
              <a:ext uri="{FF2B5EF4-FFF2-40B4-BE49-F238E27FC236}">
                <a16:creationId xmlns:a16="http://schemas.microsoft.com/office/drawing/2014/main" id="{2D29AE14-FEDD-45BB-B18D-FA3FF615B73F}"/>
              </a:ext>
            </a:extLst>
          </p:cNvPr>
          <p:cNvSpPr>
            <a:spLocks noGrp="1"/>
          </p:cNvSpPr>
          <p:nvPr>
            <p:ph type="body" idx="1"/>
          </p:nvPr>
        </p:nvSpPr>
        <p:spPr>
          <a:xfrm>
            <a:off x="364735" y="2112658"/>
            <a:ext cx="5486400" cy="4099758"/>
          </a:xfrm>
        </p:spPr>
        <p:txBody>
          <a:bodyPr/>
          <a:lstStyle/>
          <a:p>
            <a:pPr>
              <a:spcAft>
                <a:spcPts val="1200"/>
              </a:spcAft>
            </a:pPr>
            <a:r>
              <a:rPr lang="en-US" sz="2800" dirty="0"/>
              <a:t>Transforms data into a consumable state</a:t>
            </a:r>
          </a:p>
          <a:p>
            <a:pPr>
              <a:spcAft>
                <a:spcPts val="1200"/>
              </a:spcAft>
            </a:pPr>
            <a:r>
              <a:rPr lang="en-US" sz="2800" dirty="0"/>
              <a:t>Uses purpose-built components</a:t>
            </a:r>
          </a:p>
        </p:txBody>
      </p:sp>
      <p:cxnSp>
        <p:nvCxnSpPr>
          <p:cNvPr id="20" name="Straight Arrow Connector 19">
            <a:extLst>
              <a:ext uri="{FF2B5EF4-FFF2-40B4-BE49-F238E27FC236}">
                <a16:creationId xmlns:a16="http://schemas.microsoft.com/office/drawing/2014/main" id="{7595B645-028C-4E0D-85FC-EBF071E90336}"/>
              </a:ext>
              <a:ext uri="{C183D7F6-B498-43B3-948B-1728B52AA6E4}">
                <adec:decorative xmlns:adec="http://schemas.microsoft.com/office/drawing/2017/decorative" val="1"/>
              </a:ext>
            </a:extLst>
          </p:cNvPr>
          <p:cNvCxnSpPr>
            <a:cxnSpLocks/>
            <a:stCxn id="9" idx="3"/>
            <a:endCxn id="10" idx="1"/>
          </p:cNvCxnSpPr>
          <p:nvPr/>
        </p:nvCxnSpPr>
        <p:spPr>
          <a:xfrm>
            <a:off x="5851135" y="1570613"/>
            <a:ext cx="298205" cy="0"/>
          </a:xfrm>
          <a:prstGeom prst="straightConnector1">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0" name="Subtitle 9">
            <a:extLst>
              <a:ext uri="{FF2B5EF4-FFF2-40B4-BE49-F238E27FC236}">
                <a16:creationId xmlns:a16="http://schemas.microsoft.com/office/drawing/2014/main" id="{2F2D5865-242C-47E2-A84B-6AD2AB62E358}"/>
              </a:ext>
            </a:extLst>
          </p:cNvPr>
          <p:cNvSpPr>
            <a:spLocks noGrp="1"/>
          </p:cNvSpPr>
          <p:nvPr>
            <p:ph type="subTitle" idx="6"/>
          </p:nvPr>
        </p:nvSpPr>
        <p:spPr>
          <a:xfrm>
            <a:off x="6149340" y="1159133"/>
            <a:ext cx="5486400" cy="822960"/>
          </a:xfrm>
          <a:solidFill>
            <a:srgbClr val="18AB4B"/>
          </a:solidFill>
          <a:ln>
            <a:solidFill>
              <a:srgbClr val="18AB4B"/>
            </a:solidFill>
          </a:ln>
        </p:spPr>
        <p:txBody>
          <a:bodyPr/>
          <a:lstStyle/>
          <a:p>
            <a:pPr algn="ctr"/>
            <a:r>
              <a:rPr lang="en-US" dirty="0"/>
              <a:t>Analysis and Visualization (Consumption)</a:t>
            </a:r>
          </a:p>
        </p:txBody>
      </p:sp>
      <p:sp>
        <p:nvSpPr>
          <p:cNvPr id="6" name="Text Placeholder 5">
            <a:extLst>
              <a:ext uri="{FF2B5EF4-FFF2-40B4-BE49-F238E27FC236}">
                <a16:creationId xmlns:a16="http://schemas.microsoft.com/office/drawing/2014/main" id="{28E7F79A-6617-4141-AD1D-D523FEC65E2A}"/>
              </a:ext>
            </a:extLst>
          </p:cNvPr>
          <p:cNvSpPr>
            <a:spLocks noGrp="1"/>
          </p:cNvSpPr>
          <p:nvPr>
            <p:ph type="body" idx="2"/>
          </p:nvPr>
        </p:nvSpPr>
        <p:spPr>
          <a:xfrm>
            <a:off x="6149340" y="2112658"/>
            <a:ext cx="5486400" cy="4099758"/>
          </a:xfrm>
        </p:spPr>
        <p:txBody>
          <a:bodyPr/>
          <a:lstStyle/>
          <a:p>
            <a:pPr>
              <a:spcAft>
                <a:spcPts val="1200"/>
              </a:spcAft>
            </a:pPr>
            <a:r>
              <a:rPr lang="en-US" sz="2800" dirty="0"/>
              <a:t>Democratizes consumption across the organization</a:t>
            </a:r>
          </a:p>
          <a:p>
            <a:pPr>
              <a:spcAft>
                <a:spcPts val="1200"/>
              </a:spcAft>
            </a:pPr>
            <a:r>
              <a:rPr lang="en-US" sz="2800" dirty="0"/>
              <a:t>Provides unified access to stored data and metadata</a:t>
            </a:r>
          </a:p>
        </p:txBody>
      </p:sp>
    </p:spTree>
    <p:custDataLst>
      <p:tags r:id="rId1"/>
    </p:custDataLst>
    <p:extLst>
      <p:ext uri="{BB962C8B-B14F-4D97-AF65-F5344CB8AC3E}">
        <p14:creationId xmlns:p14="http://schemas.microsoft.com/office/powerpoint/2010/main" val="281710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31</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p:txBody>
          <a:bodyPr>
            <a:normAutofit/>
          </a:bodyPr>
          <a:lstStyle/>
          <a:p>
            <a:r>
              <a:rPr lang="en-US" dirty="0"/>
              <a:t>Modern architecture pipeline: Processing</a:t>
            </a:r>
          </a:p>
        </p:txBody>
      </p:sp>
      <p:pic>
        <p:nvPicPr>
          <p:cNvPr id="13" name="Storage" descr="Storage layer on the left with Redshift and Amazon S3. ">
            <a:extLst>
              <a:ext uri="{FF2B5EF4-FFF2-40B4-BE49-F238E27FC236}">
                <a16:creationId xmlns:a16="http://schemas.microsoft.com/office/drawing/2014/main" id="{6F40F4BC-1202-4F62-8025-649DA3091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89" y="1136070"/>
            <a:ext cx="1530229" cy="5352752"/>
          </a:xfrm>
          <a:prstGeom prst="rect">
            <a:avLst/>
          </a:prstGeom>
        </p:spPr>
      </p:pic>
      <p:sp>
        <p:nvSpPr>
          <p:cNvPr id="1051" name="Boundary" descr="Box representing process layer with 3 types of processing inside the box. ">
            <a:extLst>
              <a:ext uri="{FF2B5EF4-FFF2-40B4-BE49-F238E27FC236}">
                <a16:creationId xmlns:a16="http://schemas.microsoft.com/office/drawing/2014/main" id="{DD9FAFC6-13DA-468B-8CC6-D80F6C1685B4}"/>
              </a:ext>
              <a:ext uri="{C183D7F6-B498-43B3-948B-1728B52AA6E4}">
                <adec:decorative xmlns:adec="http://schemas.microsoft.com/office/drawing/2017/decorative" val="0"/>
              </a:ext>
            </a:extLst>
          </p:cNvPr>
          <p:cNvSpPr/>
          <p:nvPr/>
        </p:nvSpPr>
        <p:spPr>
          <a:xfrm>
            <a:off x="2046114" y="1152144"/>
            <a:ext cx="9253530" cy="5341103"/>
          </a:xfrm>
          <a:prstGeom prst="rect">
            <a:avLst/>
          </a:prstGeom>
          <a:noFill/>
          <a:ln w="38100">
            <a:solidFill>
              <a:srgbClr val="9E1F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SQL" descr="SQL-based ELT is the first processing type with Redshift representing an example tool for performing SQL processing. ">
            <a:extLst>
              <a:ext uri="{FF2B5EF4-FFF2-40B4-BE49-F238E27FC236}">
                <a16:creationId xmlns:a16="http://schemas.microsoft.com/office/drawing/2014/main" id="{79EB1466-D041-4550-A6B0-59BC8C4F1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310" y="1251334"/>
            <a:ext cx="2962913" cy="5084505"/>
          </a:xfrm>
          <a:prstGeom prst="rect">
            <a:avLst/>
          </a:prstGeom>
        </p:spPr>
      </p:pic>
      <p:pic>
        <p:nvPicPr>
          <p:cNvPr id="22" name="Big data" descr="Big data processing is the second processing type with Amazon EMR and AWS Glue given as tools for big data processing. ">
            <a:extLst>
              <a:ext uri="{FF2B5EF4-FFF2-40B4-BE49-F238E27FC236}">
                <a16:creationId xmlns:a16="http://schemas.microsoft.com/office/drawing/2014/main" id="{BD92EF4A-7EB0-49DD-B24C-FBA410112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0468" y="1259610"/>
            <a:ext cx="2962913" cy="5084505"/>
          </a:xfrm>
          <a:prstGeom prst="rect">
            <a:avLst/>
          </a:prstGeom>
        </p:spPr>
      </p:pic>
      <p:pic>
        <p:nvPicPr>
          <p:cNvPr id="25" name="realtime" descr="Near real-time ETL is the third processing type with Kinesis Data Analytics, Amazon EMR and AWS Glue as processing examples. ">
            <a:extLst>
              <a:ext uri="{FF2B5EF4-FFF2-40B4-BE49-F238E27FC236}">
                <a16:creationId xmlns:a16="http://schemas.microsoft.com/office/drawing/2014/main" id="{33DDE705-A8CE-4922-AEDA-2336A29CB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9383" y="1262276"/>
            <a:ext cx="3133616" cy="5084505"/>
          </a:xfrm>
          <a:prstGeom prst="rect">
            <a:avLst/>
          </a:prstGeom>
        </p:spPr>
      </p:pic>
      <p:pic>
        <p:nvPicPr>
          <p:cNvPr id="27" name="transform" descr="Box running across all three types of processing showing transformation occurring.">
            <a:extLst>
              <a:ext uri="{FF2B5EF4-FFF2-40B4-BE49-F238E27FC236}">
                <a16:creationId xmlns:a16="http://schemas.microsoft.com/office/drawing/2014/main" id="{763DA7FD-541D-4106-93BE-E633375B36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5204" y="4469084"/>
            <a:ext cx="9474005" cy="1018120"/>
          </a:xfrm>
          <a:prstGeom prst="rect">
            <a:avLst/>
          </a:prstGeom>
        </p:spPr>
      </p:pic>
    </p:spTree>
    <p:custDataLst>
      <p:tags r:id="rId1"/>
    </p:custDataLst>
    <p:extLst>
      <p:ext uri="{BB962C8B-B14F-4D97-AF65-F5344CB8AC3E}">
        <p14:creationId xmlns:p14="http://schemas.microsoft.com/office/powerpoint/2010/main" val="1171837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32</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Modern data architecture: Consumption layer</a:t>
            </a:r>
          </a:p>
        </p:txBody>
      </p:sp>
      <p:grpSp>
        <p:nvGrpSpPr>
          <p:cNvPr id="8" name="Group 7">
            <a:extLst>
              <a:ext uri="{FF2B5EF4-FFF2-40B4-BE49-F238E27FC236}">
                <a16:creationId xmlns:a16="http://schemas.microsoft.com/office/drawing/2014/main" id="{CC299D48-D525-4F1A-BDB7-C2C67E391835}"/>
              </a:ext>
            </a:extLst>
          </p:cNvPr>
          <p:cNvGrpSpPr/>
          <p:nvPr/>
        </p:nvGrpSpPr>
        <p:grpSpPr>
          <a:xfrm>
            <a:off x="3223310" y="979226"/>
            <a:ext cx="5745380" cy="5596301"/>
            <a:chOff x="3223310" y="979226"/>
            <a:chExt cx="5745380" cy="5596301"/>
          </a:xfrm>
        </p:grpSpPr>
        <p:sp>
          <p:nvSpPr>
            <p:cNvPr id="40" name="TextBox 39">
              <a:extLst>
                <a:ext uri="{FF2B5EF4-FFF2-40B4-BE49-F238E27FC236}">
                  <a16:creationId xmlns:a16="http://schemas.microsoft.com/office/drawing/2014/main" id="{737F5EB9-BB14-441A-9ADE-4A97A49F9590}"/>
                </a:ext>
              </a:extLst>
            </p:cNvPr>
            <p:cNvSpPr txBox="1"/>
            <p:nvPr/>
          </p:nvSpPr>
          <p:spPr>
            <a:xfrm>
              <a:off x="3223310" y="979226"/>
              <a:ext cx="5745380" cy="369332"/>
            </a:xfrm>
            <a:prstGeom prst="rect">
              <a:avLst/>
            </a:prstGeom>
            <a:solidFill>
              <a:srgbClr val="18AB4B"/>
            </a:solidFill>
          </p:spPr>
          <p:txBody>
            <a:bodyPr wrap="square" rtlCol="0">
              <a:spAutoFit/>
            </a:bodyPr>
            <a:lstStyle/>
            <a:p>
              <a:pPr algn="ctr"/>
              <a:r>
                <a:rPr lang="en-US" dirty="0">
                  <a:solidFill>
                    <a:schemeClr val="bg1"/>
                  </a:solidFill>
                </a:rPr>
                <a:t>Consumption</a:t>
              </a:r>
            </a:p>
          </p:txBody>
        </p:sp>
        <p:pic>
          <p:nvPicPr>
            <p:cNvPr id="26" name="Picture 25">
              <a:extLst>
                <a:ext uri="{FF2B5EF4-FFF2-40B4-BE49-F238E27FC236}">
                  <a16:creationId xmlns:a16="http://schemas.microsoft.com/office/drawing/2014/main" id="{2ECEBAF4-447E-47CF-B341-B527BA0E92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405" y="1641321"/>
              <a:ext cx="822960" cy="822960"/>
            </a:xfrm>
            <a:prstGeom prst="rect">
              <a:avLst/>
            </a:prstGeom>
          </p:spPr>
        </p:pic>
        <p:sp>
          <p:nvSpPr>
            <p:cNvPr id="27" name="athena">
              <a:extLst>
                <a:ext uri="{FF2B5EF4-FFF2-40B4-BE49-F238E27FC236}">
                  <a16:creationId xmlns:a16="http://schemas.microsoft.com/office/drawing/2014/main" id="{0FC5B4CC-2182-4A1B-9E73-2C78488BB65E}"/>
                </a:ext>
                <a:ext uri="{C183D7F6-B498-43B3-948B-1728B52AA6E4}">
                  <adec:decorative xmlns:adec="http://schemas.microsoft.com/office/drawing/2017/decorative" val="1"/>
                </a:ext>
              </a:extLst>
            </p:cNvPr>
            <p:cNvSpPr txBox="1"/>
            <p:nvPr/>
          </p:nvSpPr>
          <p:spPr>
            <a:xfrm>
              <a:off x="4696148" y="1883524"/>
              <a:ext cx="1280160" cy="338554"/>
            </a:xfrm>
            <a:prstGeom prst="rect">
              <a:avLst/>
            </a:prstGeom>
            <a:noFill/>
          </p:spPr>
          <p:txBody>
            <a:bodyPr wrap="square" rtlCol="0">
              <a:spAutoFit/>
            </a:bodyPr>
            <a:lstStyle/>
            <a:p>
              <a:pPr algn="ctr"/>
              <a:r>
                <a:rPr lang="en-US" sz="1600" dirty="0"/>
                <a:t>Athena</a:t>
              </a:r>
            </a:p>
          </p:txBody>
        </p:sp>
        <p:pic>
          <p:nvPicPr>
            <p:cNvPr id="16" name="Picture 15">
              <a:extLst>
                <a:ext uri="{FF2B5EF4-FFF2-40B4-BE49-F238E27FC236}">
                  <a16:creationId xmlns:a16="http://schemas.microsoft.com/office/drawing/2014/main" id="{5EE057D3-CE3B-436A-AB83-2344AF9793C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0405" y="2504579"/>
              <a:ext cx="822960" cy="822960"/>
            </a:xfrm>
            <a:prstGeom prst="rect">
              <a:avLst/>
            </a:prstGeom>
          </p:spPr>
        </p:pic>
        <p:sp>
          <p:nvSpPr>
            <p:cNvPr id="17" name="redshfit">
              <a:extLst>
                <a:ext uri="{FF2B5EF4-FFF2-40B4-BE49-F238E27FC236}">
                  <a16:creationId xmlns:a16="http://schemas.microsoft.com/office/drawing/2014/main" id="{A9243630-1725-4809-A958-D5229CAED051}"/>
                </a:ext>
              </a:extLst>
            </p:cNvPr>
            <p:cNvSpPr txBox="1"/>
            <p:nvPr/>
          </p:nvSpPr>
          <p:spPr>
            <a:xfrm>
              <a:off x="4696148" y="2623672"/>
              <a:ext cx="1280160" cy="584775"/>
            </a:xfrm>
            <a:prstGeom prst="rect">
              <a:avLst/>
            </a:prstGeom>
            <a:noFill/>
          </p:spPr>
          <p:txBody>
            <a:bodyPr wrap="square" rtlCol="0">
              <a:spAutoFit/>
            </a:bodyPr>
            <a:lstStyle/>
            <a:p>
              <a:pPr algn="ctr"/>
              <a:r>
                <a:rPr lang="en-US" sz="1600" dirty="0"/>
                <a:t>Amazon Redshift</a:t>
              </a:r>
            </a:p>
          </p:txBody>
        </p:sp>
        <p:sp>
          <p:nvSpPr>
            <p:cNvPr id="6" name="TextBox 5">
              <a:extLst>
                <a:ext uri="{FF2B5EF4-FFF2-40B4-BE49-F238E27FC236}">
                  <a16:creationId xmlns:a16="http://schemas.microsoft.com/office/drawing/2014/main" id="{404CCF55-85AC-4F5A-BCCC-780D88240E07}"/>
                </a:ext>
              </a:extLst>
            </p:cNvPr>
            <p:cNvSpPr txBox="1"/>
            <p:nvPr/>
          </p:nvSpPr>
          <p:spPr>
            <a:xfrm>
              <a:off x="7326757" y="2161265"/>
              <a:ext cx="1290790" cy="646331"/>
            </a:xfrm>
            <a:prstGeom prst="rect">
              <a:avLst/>
            </a:prstGeom>
            <a:noFill/>
          </p:spPr>
          <p:txBody>
            <a:bodyPr wrap="square" rtlCol="0">
              <a:spAutoFit/>
            </a:bodyPr>
            <a:lstStyle/>
            <a:p>
              <a:pPr algn="ctr"/>
              <a:r>
                <a:rPr lang="en-US" dirty="0"/>
                <a:t>Interactive SQL</a:t>
              </a:r>
            </a:p>
          </p:txBody>
        </p:sp>
        <p:cxnSp>
          <p:nvCxnSpPr>
            <p:cNvPr id="111" name="Straight Connector 110">
              <a:extLst>
                <a:ext uri="{FF2B5EF4-FFF2-40B4-BE49-F238E27FC236}">
                  <a16:creationId xmlns:a16="http://schemas.microsoft.com/office/drawing/2014/main" id="{1C79E22A-1A1B-4973-8710-455877DFEC25}"/>
                </a:ext>
                <a:ext uri="{C183D7F6-B498-43B3-948B-1728B52AA6E4}">
                  <adec:decorative xmlns:adec="http://schemas.microsoft.com/office/drawing/2017/decorative" val="1"/>
                </a:ext>
              </a:extLst>
            </p:cNvPr>
            <p:cNvCxnSpPr/>
            <p:nvPr/>
          </p:nvCxnSpPr>
          <p:spPr>
            <a:xfrm>
              <a:off x="7010505" y="1348558"/>
              <a:ext cx="0" cy="5226969"/>
            </a:xfrm>
            <a:prstGeom prst="line">
              <a:avLst/>
            </a:prstGeom>
            <a:ln w="25400">
              <a:solidFill>
                <a:srgbClr val="18AB4B"/>
              </a:solidFill>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4642DFF-66BD-492E-BDA6-C79BE0E7301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0405" y="3938618"/>
              <a:ext cx="822960" cy="822960"/>
            </a:xfrm>
            <a:prstGeom prst="rect">
              <a:avLst/>
            </a:prstGeom>
          </p:spPr>
        </p:pic>
        <p:sp>
          <p:nvSpPr>
            <p:cNvPr id="21" name="Quicksight">
              <a:extLst>
                <a:ext uri="{FF2B5EF4-FFF2-40B4-BE49-F238E27FC236}">
                  <a16:creationId xmlns:a16="http://schemas.microsoft.com/office/drawing/2014/main" id="{920FF3EC-93F0-4C8C-B210-F9F250BD6C9F}"/>
                </a:ext>
              </a:extLst>
            </p:cNvPr>
            <p:cNvSpPr txBox="1"/>
            <p:nvPr/>
          </p:nvSpPr>
          <p:spPr>
            <a:xfrm>
              <a:off x="4696148" y="4180821"/>
              <a:ext cx="1280160" cy="338554"/>
            </a:xfrm>
            <a:prstGeom prst="rect">
              <a:avLst/>
            </a:prstGeom>
            <a:noFill/>
          </p:spPr>
          <p:txBody>
            <a:bodyPr wrap="square" rtlCol="0">
              <a:spAutoFit/>
            </a:bodyPr>
            <a:lstStyle/>
            <a:p>
              <a:pPr algn="ctr"/>
              <a:r>
                <a:rPr lang="en-US" sz="1600" dirty="0"/>
                <a:t>QuickSight</a:t>
              </a:r>
            </a:p>
          </p:txBody>
        </p:sp>
        <p:sp>
          <p:nvSpPr>
            <p:cNvPr id="60" name="TextBox 59">
              <a:extLst>
                <a:ext uri="{FF2B5EF4-FFF2-40B4-BE49-F238E27FC236}">
                  <a16:creationId xmlns:a16="http://schemas.microsoft.com/office/drawing/2014/main" id="{8325F35F-270A-4CE7-8321-FF7CED853946}"/>
                </a:ext>
              </a:extLst>
            </p:cNvPr>
            <p:cNvSpPr txBox="1"/>
            <p:nvPr/>
          </p:nvSpPr>
          <p:spPr>
            <a:xfrm>
              <a:off x="7211809" y="4026933"/>
              <a:ext cx="1520686" cy="646331"/>
            </a:xfrm>
            <a:prstGeom prst="rect">
              <a:avLst/>
            </a:prstGeom>
            <a:noFill/>
          </p:spPr>
          <p:txBody>
            <a:bodyPr wrap="square" rtlCol="0">
              <a:spAutoFit/>
            </a:bodyPr>
            <a:lstStyle/>
            <a:p>
              <a:pPr algn="ctr"/>
              <a:r>
                <a:rPr lang="en-US" dirty="0"/>
                <a:t>Business intelligence</a:t>
              </a:r>
            </a:p>
          </p:txBody>
        </p:sp>
        <p:pic>
          <p:nvPicPr>
            <p:cNvPr id="29" name="Picture 28">
              <a:extLst>
                <a:ext uri="{FF2B5EF4-FFF2-40B4-BE49-F238E27FC236}">
                  <a16:creationId xmlns:a16="http://schemas.microsoft.com/office/drawing/2014/main" id="{8E78DC15-C9EA-4F74-BB25-E91863C4773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0405" y="5479912"/>
              <a:ext cx="822960" cy="822960"/>
            </a:xfrm>
            <a:prstGeom prst="rect">
              <a:avLst/>
            </a:prstGeom>
          </p:spPr>
        </p:pic>
        <p:sp>
          <p:nvSpPr>
            <p:cNvPr id="30" name="SageMaker">
              <a:extLst>
                <a:ext uri="{FF2B5EF4-FFF2-40B4-BE49-F238E27FC236}">
                  <a16:creationId xmlns:a16="http://schemas.microsoft.com/office/drawing/2014/main" id="{D311B2E5-B13B-47BB-8F06-A159DB0472ED}"/>
                </a:ext>
                <a:ext uri="{C183D7F6-B498-43B3-948B-1728B52AA6E4}">
                  <adec:decorative xmlns:adec="http://schemas.microsoft.com/office/drawing/2017/decorative" val="1"/>
                </a:ext>
              </a:extLst>
            </p:cNvPr>
            <p:cNvSpPr txBox="1"/>
            <p:nvPr/>
          </p:nvSpPr>
          <p:spPr>
            <a:xfrm>
              <a:off x="4696148" y="5722115"/>
              <a:ext cx="1280160" cy="338554"/>
            </a:xfrm>
            <a:prstGeom prst="rect">
              <a:avLst/>
            </a:prstGeom>
            <a:noFill/>
          </p:spPr>
          <p:txBody>
            <a:bodyPr wrap="square" rtlCol="0">
              <a:spAutoFit/>
            </a:bodyPr>
            <a:lstStyle/>
            <a:p>
              <a:pPr algn="ctr"/>
              <a:r>
                <a:rPr lang="en-US" sz="1600" dirty="0"/>
                <a:t>SageMaker</a:t>
              </a:r>
            </a:p>
          </p:txBody>
        </p:sp>
        <p:sp>
          <p:nvSpPr>
            <p:cNvPr id="62" name="TextBox 61">
              <a:extLst>
                <a:ext uri="{FF2B5EF4-FFF2-40B4-BE49-F238E27FC236}">
                  <a16:creationId xmlns:a16="http://schemas.microsoft.com/office/drawing/2014/main" id="{029EB62E-66C8-42EE-8988-50BD0C389E93}"/>
                </a:ext>
              </a:extLst>
            </p:cNvPr>
            <p:cNvSpPr txBox="1"/>
            <p:nvPr/>
          </p:nvSpPr>
          <p:spPr>
            <a:xfrm>
              <a:off x="7150409" y="5568227"/>
              <a:ext cx="1643487" cy="646331"/>
            </a:xfrm>
            <a:prstGeom prst="rect">
              <a:avLst/>
            </a:prstGeom>
            <a:noFill/>
          </p:spPr>
          <p:txBody>
            <a:bodyPr wrap="square" rtlCol="0">
              <a:spAutoFit/>
            </a:bodyPr>
            <a:lstStyle/>
            <a:p>
              <a:pPr algn="ctr"/>
              <a:r>
                <a:rPr lang="en-US" dirty="0"/>
                <a:t>Machine learning</a:t>
              </a:r>
            </a:p>
          </p:txBody>
        </p:sp>
        <p:sp>
          <p:nvSpPr>
            <p:cNvPr id="1051" name="Rectangle 1050">
              <a:extLst>
                <a:ext uri="{FF2B5EF4-FFF2-40B4-BE49-F238E27FC236}">
                  <a16:creationId xmlns:a16="http://schemas.microsoft.com/office/drawing/2014/main" id="{DD9FAFC6-13DA-468B-8CC6-D80F6C1685B4}"/>
                </a:ext>
                <a:ext uri="{C183D7F6-B498-43B3-948B-1728B52AA6E4}">
                  <adec:decorative xmlns:adec="http://schemas.microsoft.com/office/drawing/2017/decorative" val="1"/>
                </a:ext>
              </a:extLst>
            </p:cNvPr>
            <p:cNvSpPr/>
            <p:nvPr/>
          </p:nvSpPr>
          <p:spPr>
            <a:xfrm>
              <a:off x="3223310" y="1004730"/>
              <a:ext cx="5730240" cy="5570797"/>
            </a:xfrm>
            <a:prstGeom prst="rect">
              <a:avLst/>
            </a:prstGeom>
            <a:noFill/>
            <a:ln w="381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55881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33</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Consuming data by using interactive SQL</a:t>
            </a:r>
          </a:p>
        </p:txBody>
      </p:sp>
      <p:pic>
        <p:nvPicPr>
          <p:cNvPr id="6" name="Picture 5" descr="Athena and Amazon Redshift access the storage layer by using interactive SQL. Schema and metadata from the data catalog.&#10;">
            <a:extLst>
              <a:ext uri="{FF2B5EF4-FFF2-40B4-BE49-F238E27FC236}">
                <a16:creationId xmlns:a16="http://schemas.microsoft.com/office/drawing/2014/main" id="{989E5C6B-5EE8-4208-AC08-A1E0DE0D0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914400"/>
            <a:ext cx="11382218" cy="5639289"/>
          </a:xfrm>
          <a:prstGeom prst="rect">
            <a:avLst/>
          </a:prstGeom>
        </p:spPr>
      </p:pic>
    </p:spTree>
    <p:custDataLst>
      <p:tags r:id="rId1"/>
    </p:custDataLst>
    <p:extLst>
      <p:ext uri="{BB962C8B-B14F-4D97-AF65-F5344CB8AC3E}">
        <p14:creationId xmlns:p14="http://schemas.microsoft.com/office/powerpoint/2010/main" val="2348174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34</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Consuming data for business intelligence</a:t>
            </a:r>
          </a:p>
        </p:txBody>
      </p:sp>
      <p:pic>
        <p:nvPicPr>
          <p:cNvPr id="5" name="Picture 4" descr="QuickSight using the interactive SQL interface to generate business intelligence dashboards and generate ML insights.">
            <a:extLst>
              <a:ext uri="{FF2B5EF4-FFF2-40B4-BE49-F238E27FC236}">
                <a16:creationId xmlns:a16="http://schemas.microsoft.com/office/drawing/2014/main" id="{A7681862-B5BB-4C6A-B26E-AF17CC24EF00}"/>
              </a:ext>
            </a:extLst>
          </p:cNvPr>
          <p:cNvPicPr>
            <a:picLocks noChangeAspect="1"/>
          </p:cNvPicPr>
          <p:nvPr/>
        </p:nvPicPr>
        <p:blipFill>
          <a:blip r:embed="rId4"/>
          <a:stretch>
            <a:fillRect/>
          </a:stretch>
        </p:blipFill>
        <p:spPr>
          <a:xfrm>
            <a:off x="365760" y="914400"/>
            <a:ext cx="11382218" cy="5639289"/>
          </a:xfrm>
          <a:prstGeom prst="rect">
            <a:avLst/>
          </a:prstGeom>
        </p:spPr>
      </p:pic>
    </p:spTree>
    <p:custDataLst>
      <p:tags r:id="rId1"/>
    </p:custDataLst>
    <p:extLst>
      <p:ext uri="{BB962C8B-B14F-4D97-AF65-F5344CB8AC3E}">
        <p14:creationId xmlns:p14="http://schemas.microsoft.com/office/powerpoint/2010/main" val="3321000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35</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Consuming data for ML</a:t>
            </a:r>
          </a:p>
        </p:txBody>
      </p:sp>
      <p:pic>
        <p:nvPicPr>
          <p:cNvPr id="5" name="Picture 4" descr="SageMaker accessing storage to prepare data for ML applications.">
            <a:extLst>
              <a:ext uri="{FF2B5EF4-FFF2-40B4-BE49-F238E27FC236}">
                <a16:creationId xmlns:a16="http://schemas.microsoft.com/office/drawing/2014/main" id="{AF3AD97C-694B-4F87-9532-EBBDC86F1AE0}"/>
              </a:ext>
            </a:extLst>
          </p:cNvPr>
          <p:cNvPicPr>
            <a:picLocks noChangeAspect="1"/>
          </p:cNvPicPr>
          <p:nvPr/>
        </p:nvPicPr>
        <p:blipFill>
          <a:blip r:embed="rId4"/>
          <a:stretch>
            <a:fillRect/>
          </a:stretch>
        </p:blipFill>
        <p:spPr>
          <a:xfrm>
            <a:off x="365760" y="914400"/>
            <a:ext cx="11382218" cy="5639289"/>
          </a:xfrm>
          <a:prstGeom prst="rect">
            <a:avLst/>
          </a:prstGeom>
        </p:spPr>
      </p:pic>
    </p:spTree>
    <p:custDataLst>
      <p:tags r:id="rId1"/>
    </p:custDataLst>
    <p:extLst>
      <p:ext uri="{BB962C8B-B14F-4D97-AF65-F5344CB8AC3E}">
        <p14:creationId xmlns:p14="http://schemas.microsoft.com/office/powerpoint/2010/main" val="291084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36</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Autofit/>
          </a:bodyPr>
          <a:lstStyle/>
          <a:p>
            <a:r>
              <a:rPr lang="en-US" sz="3000" dirty="0"/>
              <a:t>Key takeaways: Modern data architecture pipeline: Processing and consumption</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sz="2400" dirty="0"/>
              <a:t>Components in the processing layer are responsible to transform data into a consumable state.</a:t>
            </a:r>
          </a:p>
          <a:p>
            <a:pPr>
              <a:spcAft>
                <a:spcPts val="1200"/>
              </a:spcAft>
            </a:pPr>
            <a:r>
              <a:rPr lang="en-US" sz="2400" dirty="0"/>
              <a:t>The processing layer supports three types of processing: SQL-based ELT, big data processing, and near real-time ETL.</a:t>
            </a:r>
          </a:p>
          <a:p>
            <a:pPr>
              <a:spcAft>
                <a:spcPts val="1200"/>
              </a:spcAft>
            </a:pPr>
            <a:r>
              <a:rPr lang="en-US" sz="2400" dirty="0"/>
              <a:t>The consumption layer provides unified interfaces to access all the data and metadata in the storage layer.</a:t>
            </a:r>
          </a:p>
          <a:p>
            <a:pPr>
              <a:spcAft>
                <a:spcPts val="1200"/>
              </a:spcAft>
            </a:pPr>
            <a:r>
              <a:rPr lang="en-US" sz="2400" dirty="0"/>
              <a:t>The consumption layer supports three analysis methods: interactive SQL queries, BI dashboards, and ML.</a:t>
            </a:r>
          </a:p>
        </p:txBody>
      </p:sp>
    </p:spTree>
    <p:custDataLst>
      <p:tags r:id="rId1"/>
    </p:custDataLst>
    <p:extLst>
      <p:ext uri="{BB962C8B-B14F-4D97-AF65-F5344CB8AC3E}">
        <p14:creationId xmlns:p14="http://schemas.microsoft.com/office/powerpoint/2010/main" val="3109086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95A62A-C48A-44EB-8D3F-1A516E44A191}"/>
              </a:ext>
            </a:extLst>
          </p:cNvPr>
          <p:cNvSpPr>
            <a:spLocks noGrp="1"/>
          </p:cNvSpPr>
          <p:nvPr>
            <p:ph type="title"/>
          </p:nvPr>
        </p:nvSpPr>
        <p:spPr/>
        <p:txBody>
          <a:bodyPr/>
          <a:lstStyle/>
          <a:p>
            <a:r>
              <a:rPr lang="en-US" dirty="0"/>
              <a:t>Streaming analytics pipeline</a:t>
            </a:r>
          </a:p>
        </p:txBody>
      </p:sp>
      <p:sp>
        <p:nvSpPr>
          <p:cNvPr id="6" name="Subtitle 5">
            <a:extLst>
              <a:ext uri="{FF2B5EF4-FFF2-40B4-BE49-F238E27FC236}">
                <a16:creationId xmlns:a16="http://schemas.microsoft.com/office/drawing/2014/main" id="{3C0A3FA9-4207-47A3-9180-6FF4EA39ED32}"/>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4198058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38</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Example architecture: Stream processing pipeline</a:t>
            </a:r>
          </a:p>
        </p:txBody>
      </p:sp>
      <p:cxnSp>
        <p:nvCxnSpPr>
          <p:cNvPr id="68" name="Connector: Elbow 66">
            <a:extLst>
              <a:ext uri="{FF2B5EF4-FFF2-40B4-BE49-F238E27FC236}">
                <a16:creationId xmlns:a16="http://schemas.microsoft.com/office/drawing/2014/main" id="{8731988D-1D6E-4412-93F1-F1D54CBD10F6}"/>
              </a:ext>
              <a:ext uri="{C183D7F6-B498-43B3-948B-1728B52AA6E4}">
                <adec:decorative xmlns:adec="http://schemas.microsoft.com/office/drawing/2017/decorative" val="1"/>
              </a:ext>
            </a:extLst>
          </p:cNvPr>
          <p:cNvCxnSpPr>
            <a:cxnSpLocks/>
          </p:cNvCxnSpPr>
          <p:nvPr/>
        </p:nvCxnSpPr>
        <p:spPr>
          <a:xfrm>
            <a:off x="2197561" y="2350624"/>
            <a:ext cx="926639" cy="0"/>
          </a:xfrm>
          <a:prstGeom prst="straightConnector1">
            <a:avLst/>
          </a:prstGeom>
          <a:ln w="44450">
            <a:solidFill>
              <a:srgbClr val="26226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2" name="Connector: Elbow 66">
            <a:extLst>
              <a:ext uri="{FF2B5EF4-FFF2-40B4-BE49-F238E27FC236}">
                <a16:creationId xmlns:a16="http://schemas.microsoft.com/office/drawing/2014/main" id="{2C9DC4F3-2FD2-415C-8DA4-7ED03C5156A2}"/>
              </a:ext>
              <a:ext uri="{C183D7F6-B498-43B3-948B-1728B52AA6E4}">
                <adec:decorative xmlns:adec="http://schemas.microsoft.com/office/drawing/2017/decorative" val="1"/>
              </a:ext>
            </a:extLst>
          </p:cNvPr>
          <p:cNvCxnSpPr>
            <a:cxnSpLocks/>
          </p:cNvCxnSpPr>
          <p:nvPr/>
        </p:nvCxnSpPr>
        <p:spPr>
          <a:xfrm>
            <a:off x="4344922" y="2350624"/>
            <a:ext cx="926639" cy="0"/>
          </a:xfrm>
          <a:prstGeom prst="straightConnector1">
            <a:avLst/>
          </a:prstGeom>
          <a:ln w="44450">
            <a:solidFill>
              <a:srgbClr val="005276"/>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3" name="Connector: Elbow 66">
            <a:extLst>
              <a:ext uri="{FF2B5EF4-FFF2-40B4-BE49-F238E27FC236}">
                <a16:creationId xmlns:a16="http://schemas.microsoft.com/office/drawing/2014/main" id="{8440A657-A910-44D5-AEB0-F6E34FF81007}"/>
              </a:ext>
              <a:ext uri="{C183D7F6-B498-43B3-948B-1728B52AA6E4}">
                <adec:decorative xmlns:adec="http://schemas.microsoft.com/office/drawing/2017/decorative" val="1"/>
              </a:ext>
            </a:extLst>
          </p:cNvPr>
          <p:cNvCxnSpPr>
            <a:cxnSpLocks/>
          </p:cNvCxnSpPr>
          <p:nvPr/>
        </p:nvCxnSpPr>
        <p:spPr>
          <a:xfrm flipV="1">
            <a:off x="6356984" y="2350624"/>
            <a:ext cx="1206644" cy="0"/>
          </a:xfrm>
          <a:prstGeom prst="straightConnector1">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7A1F76-1168-46C1-85AB-204AB3D4979C}"/>
              </a:ext>
            </a:extLst>
          </p:cNvPr>
          <p:cNvSpPr txBox="1"/>
          <p:nvPr/>
        </p:nvSpPr>
        <p:spPr>
          <a:xfrm>
            <a:off x="232551" y="1100687"/>
            <a:ext cx="2392942" cy="646331"/>
          </a:xfrm>
          <a:prstGeom prst="rect">
            <a:avLst/>
          </a:prstGeom>
          <a:noFill/>
        </p:spPr>
        <p:txBody>
          <a:bodyPr wrap="square" rtlCol="0">
            <a:spAutoFit/>
          </a:bodyPr>
          <a:lstStyle/>
          <a:p>
            <a:pPr algn="ctr"/>
            <a:r>
              <a:rPr lang="en-US" dirty="0"/>
              <a:t>Data sources </a:t>
            </a:r>
            <a:br>
              <a:rPr lang="en-US" dirty="0"/>
            </a:br>
            <a:r>
              <a:rPr lang="en-US" dirty="0"/>
              <a:t>(continuous stream)</a:t>
            </a:r>
          </a:p>
        </p:txBody>
      </p:sp>
      <p:sp>
        <p:nvSpPr>
          <p:cNvPr id="4" name="Rectangle 3">
            <a:extLst>
              <a:ext uri="{FF2B5EF4-FFF2-40B4-BE49-F238E27FC236}">
                <a16:creationId xmlns:a16="http://schemas.microsoft.com/office/drawing/2014/main" id="{CF0FF202-4880-44F1-A264-0A3DC723F77A}"/>
              </a:ext>
            </a:extLst>
          </p:cNvPr>
          <p:cNvSpPr/>
          <p:nvPr/>
        </p:nvSpPr>
        <p:spPr>
          <a:xfrm>
            <a:off x="544669" y="1750460"/>
            <a:ext cx="1768706" cy="1200329"/>
          </a:xfrm>
          <a:prstGeom prst="rect">
            <a:avLst/>
          </a:prstGeom>
        </p:spPr>
        <p:txBody>
          <a:bodyPr wrap="square">
            <a:spAutoFit/>
          </a:bodyPr>
          <a:lstStyle/>
          <a:p>
            <a:pPr algn="ctr"/>
            <a:r>
              <a:rPr lang="en-US" dirty="0"/>
              <a:t>AWS activities that emit CloudWatch Events events</a:t>
            </a:r>
          </a:p>
        </p:txBody>
      </p:sp>
      <p:grpSp>
        <p:nvGrpSpPr>
          <p:cNvPr id="5" name="ingest">
            <a:extLst>
              <a:ext uri="{FF2B5EF4-FFF2-40B4-BE49-F238E27FC236}">
                <a16:creationId xmlns:a16="http://schemas.microsoft.com/office/drawing/2014/main" id="{A8BE5230-F30A-4AED-A39D-DF1529337AB3}"/>
              </a:ext>
            </a:extLst>
          </p:cNvPr>
          <p:cNvGrpSpPr/>
          <p:nvPr/>
        </p:nvGrpSpPr>
        <p:grpSpPr>
          <a:xfrm>
            <a:off x="2718564" y="1103812"/>
            <a:ext cx="1932133" cy="2248967"/>
            <a:chOff x="2718564" y="1103812"/>
            <a:chExt cx="1932133" cy="2248967"/>
          </a:xfrm>
        </p:grpSpPr>
        <p:sp>
          <p:nvSpPr>
            <p:cNvPr id="40" name="ingest">
              <a:extLst>
                <a:ext uri="{FF2B5EF4-FFF2-40B4-BE49-F238E27FC236}">
                  <a16:creationId xmlns:a16="http://schemas.microsoft.com/office/drawing/2014/main" id="{737F5EB9-BB14-441A-9ADE-4A97A49F9590}"/>
                </a:ext>
              </a:extLst>
            </p:cNvPr>
            <p:cNvSpPr txBox="1"/>
            <p:nvPr/>
          </p:nvSpPr>
          <p:spPr>
            <a:xfrm>
              <a:off x="2718564" y="1103812"/>
              <a:ext cx="1932133" cy="640080"/>
            </a:xfrm>
            <a:prstGeom prst="rect">
              <a:avLst/>
            </a:prstGeom>
            <a:solidFill>
              <a:srgbClr val="262262"/>
            </a:solidFill>
            <a:ln w="19050">
              <a:solidFill>
                <a:schemeClr val="tx1"/>
              </a:solidFill>
            </a:ln>
          </p:spPr>
          <p:txBody>
            <a:bodyPr wrap="square" rtlCol="0" anchor="ctr">
              <a:spAutoFit/>
            </a:bodyPr>
            <a:lstStyle/>
            <a:p>
              <a:pPr algn="ctr"/>
              <a:r>
                <a:rPr lang="en-US" dirty="0">
                  <a:solidFill>
                    <a:schemeClr val="bg1"/>
                  </a:solidFill>
                </a:rPr>
                <a:t>Ingestion and producers</a:t>
              </a:r>
            </a:p>
          </p:txBody>
        </p:sp>
        <p:pic>
          <p:nvPicPr>
            <p:cNvPr id="39" name="Picture 38">
              <a:extLst>
                <a:ext uri="{FF2B5EF4-FFF2-40B4-BE49-F238E27FC236}">
                  <a16:creationId xmlns:a16="http://schemas.microsoft.com/office/drawing/2014/main" id="{02F65D2F-AD8C-4F42-BB0A-DAEBA3E55AF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150" y="1939144"/>
              <a:ext cx="822960" cy="822960"/>
            </a:xfrm>
            <a:prstGeom prst="rect">
              <a:avLst/>
            </a:prstGeom>
          </p:spPr>
        </p:pic>
        <p:sp>
          <p:nvSpPr>
            <p:cNvPr id="42" name="TextBox 41">
              <a:extLst>
                <a:ext uri="{FF2B5EF4-FFF2-40B4-BE49-F238E27FC236}">
                  <a16:creationId xmlns:a16="http://schemas.microsoft.com/office/drawing/2014/main" id="{085CFFFE-8ED7-40D6-8DB2-D09B28E31847}"/>
                </a:ext>
              </a:extLst>
            </p:cNvPr>
            <p:cNvSpPr txBox="1"/>
            <p:nvPr/>
          </p:nvSpPr>
          <p:spPr>
            <a:xfrm>
              <a:off x="3024338" y="2768004"/>
              <a:ext cx="1320584" cy="584775"/>
            </a:xfrm>
            <a:prstGeom prst="rect">
              <a:avLst/>
            </a:prstGeom>
            <a:noFill/>
          </p:spPr>
          <p:txBody>
            <a:bodyPr wrap="square" rtlCol="0">
              <a:spAutoFit/>
            </a:bodyPr>
            <a:lstStyle/>
            <a:p>
              <a:pPr algn="ctr"/>
              <a:r>
                <a:rPr lang="en-US" sz="1600" dirty="0"/>
                <a:t>CloudWatch Events</a:t>
              </a:r>
            </a:p>
          </p:txBody>
        </p:sp>
      </p:grpSp>
      <p:grpSp>
        <p:nvGrpSpPr>
          <p:cNvPr id="6" name="storage">
            <a:extLst>
              <a:ext uri="{FF2B5EF4-FFF2-40B4-BE49-F238E27FC236}">
                <a16:creationId xmlns:a16="http://schemas.microsoft.com/office/drawing/2014/main" id="{2FE7E8DC-6745-447B-9DE6-E173E890CCF5}"/>
              </a:ext>
            </a:extLst>
          </p:cNvPr>
          <p:cNvGrpSpPr/>
          <p:nvPr/>
        </p:nvGrpSpPr>
        <p:grpSpPr>
          <a:xfrm>
            <a:off x="4743768" y="1103812"/>
            <a:ext cx="2123467" cy="2248967"/>
            <a:chOff x="4743768" y="1103812"/>
            <a:chExt cx="2123467" cy="2248967"/>
          </a:xfrm>
        </p:grpSpPr>
        <p:sp>
          <p:nvSpPr>
            <p:cNvPr id="36" name="TextBox 35">
              <a:extLst>
                <a:ext uri="{FF2B5EF4-FFF2-40B4-BE49-F238E27FC236}">
                  <a16:creationId xmlns:a16="http://schemas.microsoft.com/office/drawing/2014/main" id="{3094E788-DCAF-4AEF-A5B4-363DE7E64EDB}"/>
                </a:ext>
              </a:extLst>
            </p:cNvPr>
            <p:cNvSpPr txBox="1"/>
            <p:nvPr/>
          </p:nvSpPr>
          <p:spPr>
            <a:xfrm>
              <a:off x="4743768" y="1103812"/>
              <a:ext cx="2123467" cy="640080"/>
            </a:xfrm>
            <a:prstGeom prst="rect">
              <a:avLst/>
            </a:prstGeom>
            <a:solidFill>
              <a:srgbClr val="005276"/>
            </a:solidFill>
          </p:spPr>
          <p:txBody>
            <a:bodyPr wrap="square" rtlCol="0" anchor="ctr">
              <a:spAutoFit/>
            </a:bodyPr>
            <a:lstStyle/>
            <a:p>
              <a:pPr algn="ctr"/>
              <a:r>
                <a:rPr lang="en-US" dirty="0">
                  <a:solidFill>
                    <a:schemeClr val="bg1"/>
                  </a:solidFill>
                </a:rPr>
                <a:t>Stream storage</a:t>
              </a:r>
            </a:p>
          </p:txBody>
        </p:sp>
        <p:pic>
          <p:nvPicPr>
            <p:cNvPr id="52" name="Picture 51">
              <a:extLst>
                <a:ext uri="{FF2B5EF4-FFF2-40B4-BE49-F238E27FC236}">
                  <a16:creationId xmlns:a16="http://schemas.microsoft.com/office/drawing/2014/main" id="{9AA1CBF5-A595-4D2B-ABA9-CFA2F1666E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4021" y="1939144"/>
              <a:ext cx="822960" cy="822960"/>
            </a:xfrm>
            <a:prstGeom prst="rect">
              <a:avLst/>
            </a:prstGeom>
          </p:spPr>
        </p:pic>
        <p:sp>
          <p:nvSpPr>
            <p:cNvPr id="53" name="TextBox 52">
              <a:extLst>
                <a:ext uri="{FF2B5EF4-FFF2-40B4-BE49-F238E27FC236}">
                  <a16:creationId xmlns:a16="http://schemas.microsoft.com/office/drawing/2014/main" id="{C898AEF6-D12A-41F4-B182-630785BEE8DB}"/>
                </a:ext>
              </a:extLst>
            </p:cNvPr>
            <p:cNvSpPr txBox="1"/>
            <p:nvPr/>
          </p:nvSpPr>
          <p:spPr>
            <a:xfrm>
              <a:off x="4970162" y="2768004"/>
              <a:ext cx="1670679" cy="584775"/>
            </a:xfrm>
            <a:prstGeom prst="rect">
              <a:avLst/>
            </a:prstGeom>
            <a:noFill/>
          </p:spPr>
          <p:txBody>
            <a:bodyPr wrap="square" rtlCol="0">
              <a:spAutoFit/>
            </a:bodyPr>
            <a:lstStyle/>
            <a:p>
              <a:pPr algn="ctr"/>
              <a:r>
                <a:rPr lang="en-US" sz="1600" dirty="0"/>
                <a:t>Kinesis Data Streams</a:t>
              </a:r>
            </a:p>
          </p:txBody>
        </p:sp>
      </p:grpSp>
      <p:grpSp>
        <p:nvGrpSpPr>
          <p:cNvPr id="7" name="process">
            <a:extLst>
              <a:ext uri="{FF2B5EF4-FFF2-40B4-BE49-F238E27FC236}">
                <a16:creationId xmlns:a16="http://schemas.microsoft.com/office/drawing/2014/main" id="{821DDE54-7ECB-4809-B4CE-9D9B79AFC005}"/>
              </a:ext>
            </a:extLst>
          </p:cNvPr>
          <p:cNvGrpSpPr/>
          <p:nvPr/>
        </p:nvGrpSpPr>
        <p:grpSpPr>
          <a:xfrm>
            <a:off x="6960306" y="1103812"/>
            <a:ext cx="2322374" cy="2248967"/>
            <a:chOff x="6960306" y="1103812"/>
            <a:chExt cx="2322374" cy="2248967"/>
          </a:xfrm>
        </p:grpSpPr>
        <p:sp>
          <p:nvSpPr>
            <p:cNvPr id="37" name="TextBox 36">
              <a:extLst>
                <a:ext uri="{FF2B5EF4-FFF2-40B4-BE49-F238E27FC236}">
                  <a16:creationId xmlns:a16="http://schemas.microsoft.com/office/drawing/2014/main" id="{58038B6B-4898-4EF1-986B-AB7A684FA78A}"/>
                </a:ext>
              </a:extLst>
            </p:cNvPr>
            <p:cNvSpPr txBox="1"/>
            <p:nvPr/>
          </p:nvSpPr>
          <p:spPr>
            <a:xfrm>
              <a:off x="6960306" y="1103812"/>
              <a:ext cx="2322374" cy="640080"/>
            </a:xfrm>
            <a:prstGeom prst="rect">
              <a:avLst/>
            </a:prstGeom>
            <a:solidFill>
              <a:srgbClr val="9E1F63"/>
            </a:solidFill>
          </p:spPr>
          <p:txBody>
            <a:bodyPr wrap="square" rtlCol="0" anchor="ctr">
              <a:spAutoFit/>
            </a:bodyPr>
            <a:lstStyle/>
            <a:p>
              <a:pPr algn="ctr"/>
              <a:r>
                <a:rPr lang="en-US" dirty="0">
                  <a:solidFill>
                    <a:schemeClr val="bg1"/>
                  </a:solidFill>
                </a:rPr>
                <a:t>Stream processing and consumers</a:t>
              </a:r>
            </a:p>
          </p:txBody>
        </p:sp>
        <p:pic>
          <p:nvPicPr>
            <p:cNvPr id="62" name="Picture 61">
              <a:extLst>
                <a:ext uri="{FF2B5EF4-FFF2-40B4-BE49-F238E27FC236}">
                  <a16:creationId xmlns:a16="http://schemas.microsoft.com/office/drawing/2014/main" id="{23F2E5C4-C6DA-4901-88F0-884D3A2F63C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0013" y="1939144"/>
              <a:ext cx="822960" cy="822960"/>
            </a:xfrm>
            <a:prstGeom prst="rect">
              <a:avLst/>
            </a:prstGeom>
          </p:spPr>
        </p:pic>
        <p:sp>
          <p:nvSpPr>
            <p:cNvPr id="71" name="TextBox 70">
              <a:extLst>
                <a:ext uri="{FF2B5EF4-FFF2-40B4-BE49-F238E27FC236}">
                  <a16:creationId xmlns:a16="http://schemas.microsoft.com/office/drawing/2014/main" id="{AFAEA8F8-C137-4255-BFAD-C11A80642972}"/>
                </a:ext>
              </a:extLst>
            </p:cNvPr>
            <p:cNvSpPr txBox="1"/>
            <p:nvPr/>
          </p:nvSpPr>
          <p:spPr>
            <a:xfrm>
              <a:off x="7286154" y="2768004"/>
              <a:ext cx="1670679" cy="584775"/>
            </a:xfrm>
            <a:prstGeom prst="rect">
              <a:avLst/>
            </a:prstGeom>
            <a:noFill/>
          </p:spPr>
          <p:txBody>
            <a:bodyPr wrap="square" rtlCol="0">
              <a:spAutoFit/>
            </a:bodyPr>
            <a:lstStyle/>
            <a:p>
              <a:pPr algn="ctr"/>
              <a:r>
                <a:rPr lang="en-US" sz="1600" dirty="0"/>
                <a:t>Kinesis Data Analytics</a:t>
              </a:r>
            </a:p>
          </p:txBody>
        </p:sp>
      </p:grpSp>
      <p:grpSp>
        <p:nvGrpSpPr>
          <p:cNvPr id="8" name="AandV">
            <a:extLst>
              <a:ext uri="{FF2B5EF4-FFF2-40B4-BE49-F238E27FC236}">
                <a16:creationId xmlns:a16="http://schemas.microsoft.com/office/drawing/2014/main" id="{4B51235C-9110-4A91-AB99-9A15B7844FFA}"/>
              </a:ext>
            </a:extLst>
          </p:cNvPr>
          <p:cNvGrpSpPr/>
          <p:nvPr/>
        </p:nvGrpSpPr>
        <p:grpSpPr>
          <a:xfrm>
            <a:off x="9255256" y="1103812"/>
            <a:ext cx="2336704" cy="2002746"/>
            <a:chOff x="9255256" y="1103812"/>
            <a:chExt cx="2336704" cy="2002746"/>
          </a:xfrm>
        </p:grpSpPr>
        <p:sp>
          <p:nvSpPr>
            <p:cNvPr id="38" name="TextBox 37">
              <a:extLst>
                <a:ext uri="{FF2B5EF4-FFF2-40B4-BE49-F238E27FC236}">
                  <a16:creationId xmlns:a16="http://schemas.microsoft.com/office/drawing/2014/main" id="{A619898F-BED7-44F2-B0F3-00397D9DEF6D}"/>
                </a:ext>
              </a:extLst>
            </p:cNvPr>
            <p:cNvSpPr txBox="1"/>
            <p:nvPr/>
          </p:nvSpPr>
          <p:spPr>
            <a:xfrm>
              <a:off x="9361874" y="1103812"/>
              <a:ext cx="2123468" cy="640080"/>
            </a:xfrm>
            <a:prstGeom prst="rect">
              <a:avLst/>
            </a:prstGeom>
            <a:solidFill>
              <a:srgbClr val="18AB4B"/>
            </a:solidFill>
          </p:spPr>
          <p:txBody>
            <a:bodyPr wrap="square" rtlCol="0" anchor="ctr">
              <a:spAutoFit/>
            </a:bodyPr>
            <a:lstStyle/>
            <a:p>
              <a:pPr algn="ctr"/>
              <a:r>
                <a:rPr lang="en-US" dirty="0">
                  <a:solidFill>
                    <a:schemeClr val="bg1"/>
                  </a:solidFill>
                </a:rPr>
                <a:t>Analysis and Visualization</a:t>
              </a:r>
            </a:p>
          </p:txBody>
        </p:sp>
        <p:pic>
          <p:nvPicPr>
            <p:cNvPr id="59" name="Picture 58">
              <a:extLst>
                <a:ext uri="{FF2B5EF4-FFF2-40B4-BE49-F238E27FC236}">
                  <a16:creationId xmlns:a16="http://schemas.microsoft.com/office/drawing/2014/main" id="{3C76077F-3339-4B99-A45A-0B9E7ABD2EC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2128" y="1939144"/>
              <a:ext cx="822960" cy="822960"/>
            </a:xfrm>
            <a:prstGeom prst="rect">
              <a:avLst/>
            </a:prstGeom>
          </p:spPr>
        </p:pic>
        <p:sp>
          <p:nvSpPr>
            <p:cNvPr id="61" name="TextBox 60">
              <a:extLst>
                <a:ext uri="{FF2B5EF4-FFF2-40B4-BE49-F238E27FC236}">
                  <a16:creationId xmlns:a16="http://schemas.microsoft.com/office/drawing/2014/main" id="{C1C88007-5EB9-4032-8D0A-205596D2755D}"/>
                </a:ext>
              </a:extLst>
            </p:cNvPr>
            <p:cNvSpPr txBox="1"/>
            <p:nvPr/>
          </p:nvSpPr>
          <p:spPr>
            <a:xfrm>
              <a:off x="9255256" y="2768004"/>
              <a:ext cx="2336704" cy="338554"/>
            </a:xfrm>
            <a:prstGeom prst="rect">
              <a:avLst/>
            </a:prstGeom>
            <a:noFill/>
          </p:spPr>
          <p:txBody>
            <a:bodyPr wrap="square" rtlCol="0">
              <a:spAutoFit/>
            </a:bodyPr>
            <a:lstStyle/>
            <a:p>
              <a:pPr algn="ctr"/>
              <a:r>
                <a:rPr lang="en-US" sz="1600" dirty="0"/>
                <a:t>OpenSearch Service</a:t>
              </a:r>
            </a:p>
          </p:txBody>
        </p:sp>
      </p:grpSp>
      <p:cxnSp>
        <p:nvCxnSpPr>
          <p:cNvPr id="74" name="Connector: Elbow 66">
            <a:extLst>
              <a:ext uri="{FF2B5EF4-FFF2-40B4-BE49-F238E27FC236}">
                <a16:creationId xmlns:a16="http://schemas.microsoft.com/office/drawing/2014/main" id="{CD431C8D-B0F4-4051-94AD-B8D01CF09525}"/>
              </a:ext>
              <a:ext uri="{C183D7F6-B498-43B3-948B-1728B52AA6E4}">
                <adec:decorative xmlns:adec="http://schemas.microsoft.com/office/drawing/2017/decorative" val="1"/>
              </a:ext>
            </a:extLst>
          </p:cNvPr>
          <p:cNvCxnSpPr>
            <a:cxnSpLocks/>
            <a:stCxn id="62" idx="3"/>
            <a:endCxn id="59" idx="1"/>
          </p:cNvCxnSpPr>
          <p:nvPr/>
        </p:nvCxnSpPr>
        <p:spPr>
          <a:xfrm>
            <a:off x="8532973" y="2350624"/>
            <a:ext cx="1479155" cy="0"/>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5" name="Connector: Elbow 66">
            <a:extLst>
              <a:ext uri="{FF2B5EF4-FFF2-40B4-BE49-F238E27FC236}">
                <a16:creationId xmlns:a16="http://schemas.microsoft.com/office/drawing/2014/main" id="{EC89937B-F3A3-4D33-9B05-9BF39CF2FCCA}"/>
              </a:ext>
              <a:ext uri="{C183D7F6-B498-43B3-948B-1728B52AA6E4}">
                <adec:decorative xmlns:adec="http://schemas.microsoft.com/office/drawing/2017/decorative" val="1"/>
              </a:ext>
            </a:extLst>
          </p:cNvPr>
          <p:cNvCxnSpPr>
            <a:cxnSpLocks/>
            <a:stCxn id="62" idx="3"/>
            <a:endCxn id="65" idx="1"/>
          </p:cNvCxnSpPr>
          <p:nvPr/>
        </p:nvCxnSpPr>
        <p:spPr>
          <a:xfrm>
            <a:off x="8532973" y="2350624"/>
            <a:ext cx="1479155" cy="3360322"/>
          </a:xfrm>
          <a:prstGeom prst="bentConnector3">
            <a:avLst>
              <a:gd name="adj1" fmla="val 50000"/>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8" name="Connector: Elbow 66">
            <a:extLst>
              <a:ext uri="{FF2B5EF4-FFF2-40B4-BE49-F238E27FC236}">
                <a16:creationId xmlns:a16="http://schemas.microsoft.com/office/drawing/2014/main" id="{C339C9B3-E34D-468A-B863-E06AE0977239}"/>
              </a:ext>
              <a:ext uri="{C183D7F6-B498-43B3-948B-1728B52AA6E4}">
                <adec:decorative xmlns:adec="http://schemas.microsoft.com/office/drawing/2017/decorative" val="1"/>
              </a:ext>
            </a:extLst>
          </p:cNvPr>
          <p:cNvCxnSpPr>
            <a:cxnSpLocks/>
            <a:stCxn id="62" idx="3"/>
            <a:endCxn id="25" idx="1"/>
          </p:cNvCxnSpPr>
          <p:nvPr/>
        </p:nvCxnSpPr>
        <p:spPr>
          <a:xfrm>
            <a:off x="8532973" y="2350624"/>
            <a:ext cx="1479155" cy="2179217"/>
          </a:xfrm>
          <a:prstGeom prst="bentConnector3">
            <a:avLst>
              <a:gd name="adj1" fmla="val 50000"/>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9" name="Destinations">
            <a:extLst>
              <a:ext uri="{FF2B5EF4-FFF2-40B4-BE49-F238E27FC236}">
                <a16:creationId xmlns:a16="http://schemas.microsoft.com/office/drawing/2014/main" id="{ECA90D0E-7E0B-4889-B256-E54EA9CEBC88}"/>
              </a:ext>
            </a:extLst>
          </p:cNvPr>
          <p:cNvGrpSpPr/>
          <p:nvPr/>
        </p:nvGrpSpPr>
        <p:grpSpPr>
          <a:xfrm>
            <a:off x="9361874" y="3367585"/>
            <a:ext cx="2123468" cy="3098473"/>
            <a:chOff x="9361874" y="3367585"/>
            <a:chExt cx="2123468" cy="3098473"/>
          </a:xfrm>
        </p:grpSpPr>
        <p:sp>
          <p:nvSpPr>
            <p:cNvPr id="32" name="TextBox 31">
              <a:extLst>
                <a:ext uri="{FF2B5EF4-FFF2-40B4-BE49-F238E27FC236}">
                  <a16:creationId xmlns:a16="http://schemas.microsoft.com/office/drawing/2014/main" id="{8DEC78DC-D605-46FF-BBA2-AF59468E7A14}"/>
                </a:ext>
              </a:extLst>
            </p:cNvPr>
            <p:cNvSpPr txBox="1"/>
            <p:nvPr/>
          </p:nvSpPr>
          <p:spPr>
            <a:xfrm>
              <a:off x="9361874" y="3367585"/>
              <a:ext cx="2123468" cy="646331"/>
            </a:xfrm>
            <a:prstGeom prst="rect">
              <a:avLst/>
            </a:prstGeom>
            <a:solidFill>
              <a:srgbClr val="18AB4B"/>
            </a:solidFill>
          </p:spPr>
          <p:txBody>
            <a:bodyPr wrap="square" rtlCol="0">
              <a:spAutoFit/>
            </a:bodyPr>
            <a:lstStyle/>
            <a:p>
              <a:pPr algn="ctr"/>
              <a:r>
                <a:rPr lang="en-US" dirty="0">
                  <a:solidFill>
                    <a:schemeClr val="bg1"/>
                  </a:solidFill>
                </a:rPr>
                <a:t>Downstream destinations</a:t>
              </a:r>
            </a:p>
          </p:txBody>
        </p:sp>
        <p:pic>
          <p:nvPicPr>
            <p:cNvPr id="25" name="Picture 24">
              <a:extLst>
                <a:ext uri="{FF2B5EF4-FFF2-40B4-BE49-F238E27FC236}">
                  <a16:creationId xmlns:a16="http://schemas.microsoft.com/office/drawing/2014/main" id="{ABD5B3F2-F58C-45B2-9EEB-50E4BAB5E89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2128" y="4118361"/>
              <a:ext cx="822960" cy="822960"/>
            </a:xfrm>
            <a:prstGeom prst="rect">
              <a:avLst/>
            </a:prstGeom>
          </p:spPr>
        </p:pic>
        <p:sp>
          <p:nvSpPr>
            <p:cNvPr id="26" name="TextBox 25">
              <a:extLst>
                <a:ext uri="{FF2B5EF4-FFF2-40B4-BE49-F238E27FC236}">
                  <a16:creationId xmlns:a16="http://schemas.microsoft.com/office/drawing/2014/main" id="{9C33B41D-33B6-46A4-A02E-87771CF13BCE}"/>
                </a:ext>
              </a:extLst>
            </p:cNvPr>
            <p:cNvSpPr txBox="1"/>
            <p:nvPr/>
          </p:nvSpPr>
          <p:spPr>
            <a:xfrm>
              <a:off x="9361874" y="4952668"/>
              <a:ext cx="2123468" cy="338554"/>
            </a:xfrm>
            <a:prstGeom prst="rect">
              <a:avLst/>
            </a:prstGeom>
            <a:noFill/>
          </p:spPr>
          <p:txBody>
            <a:bodyPr wrap="square" rtlCol="0">
              <a:spAutoFit/>
            </a:bodyPr>
            <a:lstStyle/>
            <a:p>
              <a:pPr algn="ctr"/>
              <a:r>
                <a:rPr lang="en-US" sz="1600" dirty="0"/>
                <a:t>Amazon S3</a:t>
              </a:r>
            </a:p>
          </p:txBody>
        </p:sp>
        <p:pic>
          <p:nvPicPr>
            <p:cNvPr id="65" name="Picture 64">
              <a:extLst>
                <a:ext uri="{FF2B5EF4-FFF2-40B4-BE49-F238E27FC236}">
                  <a16:creationId xmlns:a16="http://schemas.microsoft.com/office/drawing/2014/main" id="{96823ED1-1C34-44ED-874A-4DFF9CBE835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2128" y="5299466"/>
              <a:ext cx="822960" cy="822960"/>
            </a:xfrm>
            <a:prstGeom prst="rect">
              <a:avLst/>
            </a:prstGeom>
          </p:spPr>
        </p:pic>
        <p:sp>
          <p:nvSpPr>
            <p:cNvPr id="66" name="TextBox 65">
              <a:extLst>
                <a:ext uri="{FF2B5EF4-FFF2-40B4-BE49-F238E27FC236}">
                  <a16:creationId xmlns:a16="http://schemas.microsoft.com/office/drawing/2014/main" id="{3C85FF30-A770-4CF8-AEFA-713BB2D05266}"/>
                </a:ext>
              </a:extLst>
            </p:cNvPr>
            <p:cNvSpPr txBox="1"/>
            <p:nvPr/>
          </p:nvSpPr>
          <p:spPr>
            <a:xfrm>
              <a:off x="9388062" y="6127504"/>
              <a:ext cx="2071093" cy="338554"/>
            </a:xfrm>
            <a:prstGeom prst="rect">
              <a:avLst/>
            </a:prstGeom>
            <a:noFill/>
          </p:spPr>
          <p:txBody>
            <a:bodyPr wrap="square" rtlCol="0">
              <a:spAutoFit/>
            </a:bodyPr>
            <a:lstStyle/>
            <a:p>
              <a:pPr algn="ctr"/>
              <a:r>
                <a:rPr lang="en-US" sz="1600" dirty="0"/>
                <a:t>Amazon Redshift</a:t>
              </a:r>
            </a:p>
          </p:txBody>
        </p:sp>
      </p:grpSp>
    </p:spTree>
    <p:custDataLst>
      <p:tags r:id="rId1"/>
    </p:custDataLst>
    <p:extLst>
      <p:ext uri="{BB962C8B-B14F-4D97-AF65-F5344CB8AC3E}">
        <p14:creationId xmlns:p14="http://schemas.microsoft.com/office/powerpoint/2010/main" val="327227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39</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Streaming analytics pipeline</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Streaming analytics includes producers and consumers.</a:t>
            </a:r>
          </a:p>
          <a:p>
            <a:pPr>
              <a:spcAft>
                <a:spcPts val="1200"/>
              </a:spcAft>
            </a:pPr>
            <a:r>
              <a:rPr lang="en-US" dirty="0"/>
              <a:t>A stream provides temporary storage to process incoming data in real time.</a:t>
            </a:r>
          </a:p>
          <a:p>
            <a:pPr>
              <a:spcAft>
                <a:spcPts val="1200"/>
              </a:spcAft>
            </a:pPr>
            <a:r>
              <a:rPr lang="en-US" dirty="0"/>
              <a:t>The results of streaming analytics might also be saved to downstream destinations.</a:t>
            </a:r>
          </a:p>
        </p:txBody>
      </p:sp>
    </p:spTree>
    <p:custDataLst>
      <p:tags r:id="rId1"/>
    </p:custDataLst>
    <p:extLst>
      <p:ext uri="{BB962C8B-B14F-4D97-AF65-F5344CB8AC3E}">
        <p14:creationId xmlns:p14="http://schemas.microsoft.com/office/powerpoint/2010/main" val="368436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EA0CBF-2968-4FD2-8EF0-98EE2C5971B6}"/>
              </a:ext>
            </a:extLst>
          </p:cNvPr>
          <p:cNvSpPr>
            <a:spLocks noGrp="1"/>
          </p:cNvSpPr>
          <p:nvPr>
            <p:ph type="sldNum" sz="quarter" idx="20"/>
          </p:nvPr>
        </p:nvSpPr>
        <p:spPr/>
        <p:txBody>
          <a:bodyPr/>
          <a:lstStyle/>
          <a:p>
            <a:fld id="{363DB862-5E2B-42BB-8337-D46E9881345F}" type="slidenum">
              <a:rPr lang="en-US" smtClean="0"/>
              <a:pPr/>
              <a:t>4</a:t>
            </a:fld>
            <a:endParaRPr lang="en-US" dirty="0"/>
          </a:p>
        </p:txBody>
      </p:sp>
      <p:sp>
        <p:nvSpPr>
          <p:cNvPr id="4" name="Title 3">
            <a:extLst>
              <a:ext uri="{FF2B5EF4-FFF2-40B4-BE49-F238E27FC236}">
                <a16:creationId xmlns:a16="http://schemas.microsoft.com/office/drawing/2014/main" id="{47307BF5-27B3-4190-A381-C6B81114D9FB}"/>
              </a:ext>
            </a:extLst>
          </p:cNvPr>
          <p:cNvSpPr>
            <a:spLocks noGrp="1"/>
          </p:cNvSpPr>
          <p:nvPr>
            <p:ph type="title"/>
          </p:nvPr>
        </p:nvSpPr>
        <p:spPr/>
        <p:txBody>
          <a:bodyPr/>
          <a:lstStyle/>
          <a:p>
            <a:r>
              <a:rPr lang="en-US" dirty="0"/>
              <a:t>Module overview</a:t>
            </a:r>
          </a:p>
        </p:txBody>
      </p:sp>
      <p:sp>
        <p:nvSpPr>
          <p:cNvPr id="8" name="Text Placeholder 7">
            <a:extLst>
              <a:ext uri="{FF2B5EF4-FFF2-40B4-BE49-F238E27FC236}">
                <a16:creationId xmlns:a16="http://schemas.microsoft.com/office/drawing/2014/main" id="{B95ADB70-6409-4306-90F5-052457C3652F}"/>
              </a:ext>
            </a:extLst>
          </p:cNvPr>
          <p:cNvSpPr>
            <a:spLocks noGrp="1"/>
          </p:cNvSpPr>
          <p:nvPr>
            <p:ph type="body" idx="1"/>
          </p:nvPr>
        </p:nvSpPr>
        <p:spPr/>
        <p:txBody>
          <a:bodyPr/>
          <a:lstStyle/>
          <a:p>
            <a:pPr marL="0" indent="0">
              <a:spcAft>
                <a:spcPts val="1200"/>
              </a:spcAft>
              <a:buNone/>
            </a:pPr>
            <a:r>
              <a:rPr lang="en-US" sz="2400" b="1" dirty="0"/>
              <a:t>Presentation sections</a:t>
            </a:r>
          </a:p>
          <a:p>
            <a:pPr>
              <a:spcAft>
                <a:spcPts val="1200"/>
              </a:spcAft>
            </a:pPr>
            <a:r>
              <a:rPr lang="en-US" sz="2400" dirty="0"/>
              <a:t>AWS Well-Architected Framework and Lenses</a:t>
            </a:r>
          </a:p>
          <a:p>
            <a:pPr>
              <a:spcAft>
                <a:spcPts val="1200"/>
              </a:spcAft>
            </a:pPr>
            <a:r>
              <a:rPr lang="en-US" sz="2400" dirty="0"/>
              <a:t>The evolution of data architectures</a:t>
            </a:r>
          </a:p>
          <a:p>
            <a:pPr>
              <a:spcAft>
                <a:spcPts val="1200"/>
              </a:spcAft>
            </a:pPr>
            <a:r>
              <a:rPr lang="en-US" sz="2400" dirty="0"/>
              <a:t>Modern data architecture on AWS</a:t>
            </a:r>
          </a:p>
          <a:p>
            <a:pPr>
              <a:spcAft>
                <a:spcPts val="1200"/>
              </a:spcAft>
            </a:pPr>
            <a:r>
              <a:rPr lang="en-US" sz="2400" dirty="0"/>
              <a:t>Modern data architecture pipeline: Ingestion and storage</a:t>
            </a:r>
          </a:p>
          <a:p>
            <a:pPr>
              <a:spcAft>
                <a:spcPts val="1200"/>
              </a:spcAft>
            </a:pPr>
            <a:r>
              <a:rPr lang="en-US" sz="2400" dirty="0"/>
              <a:t>Modern data architecture pipeline: Processing and consumption</a:t>
            </a:r>
          </a:p>
          <a:p>
            <a:pPr>
              <a:spcAft>
                <a:spcPts val="1200"/>
              </a:spcAft>
            </a:pPr>
            <a:r>
              <a:rPr lang="en-US" sz="2400" dirty="0"/>
              <a:t>Streaming analytics pipeline</a:t>
            </a:r>
          </a:p>
          <a:p>
            <a:pPr>
              <a:spcAft>
                <a:spcPts val="1200"/>
              </a:spcAft>
            </a:pPr>
            <a:endParaRPr lang="en-US" sz="2400" dirty="0"/>
          </a:p>
          <a:p>
            <a:pPr>
              <a:spcAft>
                <a:spcPts val="1200"/>
              </a:spcAft>
            </a:pPr>
            <a:endParaRPr lang="en-US" sz="2400" dirty="0"/>
          </a:p>
        </p:txBody>
      </p:sp>
      <p:sp>
        <p:nvSpPr>
          <p:cNvPr id="9" name="Text Placeholder 8">
            <a:extLst>
              <a:ext uri="{FF2B5EF4-FFF2-40B4-BE49-F238E27FC236}">
                <a16:creationId xmlns:a16="http://schemas.microsoft.com/office/drawing/2014/main" id="{C025BB79-FED4-463C-BEBA-00DAF2B1F221}"/>
              </a:ext>
            </a:extLst>
          </p:cNvPr>
          <p:cNvSpPr>
            <a:spLocks noGrp="1"/>
          </p:cNvSpPr>
          <p:nvPr>
            <p:ph type="body" idx="2"/>
          </p:nvPr>
        </p:nvSpPr>
        <p:spPr/>
        <p:txBody>
          <a:bodyPr/>
          <a:lstStyle/>
          <a:p>
            <a:pPr marL="0" indent="0">
              <a:spcAft>
                <a:spcPts val="1200"/>
              </a:spcAft>
              <a:buNone/>
            </a:pPr>
            <a:r>
              <a:rPr lang="en-US" sz="2400" b="1" dirty="0"/>
              <a:t>Activity</a:t>
            </a:r>
          </a:p>
          <a:p>
            <a:pPr>
              <a:spcAft>
                <a:spcPts val="1200"/>
              </a:spcAft>
            </a:pPr>
            <a:r>
              <a:rPr lang="en-US" sz="2400" dirty="0"/>
              <a:t>Using the Well-Architected Framework</a:t>
            </a:r>
          </a:p>
          <a:p>
            <a:pPr marL="0" indent="0">
              <a:spcAft>
                <a:spcPts val="1200"/>
              </a:spcAft>
              <a:buNone/>
            </a:pPr>
            <a:r>
              <a:rPr lang="en-US" sz="2400" b="1" dirty="0"/>
              <a:t>Lab</a:t>
            </a:r>
          </a:p>
          <a:p>
            <a:pPr>
              <a:spcAft>
                <a:spcPts val="1200"/>
              </a:spcAft>
            </a:pPr>
            <a:r>
              <a:rPr lang="en-US" sz="2400" dirty="0"/>
              <a:t>Querying Data by Using Athena</a:t>
            </a:r>
          </a:p>
          <a:p>
            <a:pPr marL="0" indent="0">
              <a:spcAft>
                <a:spcPts val="1200"/>
              </a:spcAft>
              <a:buNone/>
            </a:pPr>
            <a:r>
              <a:rPr lang="en-US" sz="2400" b="1" dirty="0"/>
              <a:t>Knowledge checks</a:t>
            </a:r>
          </a:p>
          <a:p>
            <a:pPr>
              <a:spcAft>
                <a:spcPts val="1200"/>
              </a:spcAft>
            </a:pPr>
            <a:r>
              <a:rPr lang="en-US" sz="2400" dirty="0"/>
              <a:t>Online knowledge check</a:t>
            </a:r>
          </a:p>
          <a:p>
            <a:pPr>
              <a:spcAft>
                <a:spcPts val="1200"/>
              </a:spcAft>
            </a:pPr>
            <a:r>
              <a:rPr lang="en-US" sz="2400" dirty="0"/>
              <a:t>Sample exam question</a:t>
            </a:r>
          </a:p>
        </p:txBody>
      </p:sp>
    </p:spTree>
    <p:custDataLst>
      <p:tags r:id="rId1"/>
    </p:custDataLst>
    <p:extLst>
      <p:ext uri="{BB962C8B-B14F-4D97-AF65-F5344CB8AC3E}">
        <p14:creationId xmlns:p14="http://schemas.microsoft.com/office/powerpoint/2010/main" val="2440794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02110F-47EE-4995-92DB-C426CBACFCEA}"/>
              </a:ext>
            </a:extLst>
          </p:cNvPr>
          <p:cNvSpPr>
            <a:spLocks noGrp="1"/>
          </p:cNvSpPr>
          <p:nvPr>
            <p:ph type="title"/>
          </p:nvPr>
        </p:nvSpPr>
        <p:spPr/>
        <p:txBody>
          <a:bodyPr/>
          <a:lstStyle/>
          <a:p>
            <a:r>
              <a:rPr lang="en-US" dirty="0"/>
              <a:t>Lab: Querying Data by Using Athena</a:t>
            </a:r>
          </a:p>
        </p:txBody>
      </p:sp>
    </p:spTree>
    <p:custDataLst>
      <p:tags r:id="rId1"/>
    </p:custDataLst>
    <p:extLst>
      <p:ext uri="{BB962C8B-B14F-4D97-AF65-F5344CB8AC3E}">
        <p14:creationId xmlns:p14="http://schemas.microsoft.com/office/powerpoint/2010/main" val="383905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5B7A5D-6518-4B66-9CBA-CF9A20A9D372}"/>
              </a:ext>
            </a:extLst>
          </p:cNvPr>
          <p:cNvSpPr>
            <a:spLocks noGrp="1"/>
          </p:cNvSpPr>
          <p:nvPr>
            <p:ph type="sldNum" sz="quarter" idx="20"/>
          </p:nvPr>
        </p:nvSpPr>
        <p:spPr/>
        <p:txBody>
          <a:bodyPr/>
          <a:lstStyle/>
          <a:p>
            <a:fld id="{363DB862-5E2B-42BB-8337-D46E9881345F}" type="slidenum">
              <a:rPr lang="en-US" smtClean="0"/>
              <a:t>41</a:t>
            </a:fld>
            <a:endParaRPr lang="en-US" dirty="0"/>
          </a:p>
        </p:txBody>
      </p:sp>
      <p:sp>
        <p:nvSpPr>
          <p:cNvPr id="5" name="Title 4">
            <a:extLst>
              <a:ext uri="{FF2B5EF4-FFF2-40B4-BE49-F238E27FC236}">
                <a16:creationId xmlns:a16="http://schemas.microsoft.com/office/drawing/2014/main" id="{6BED3B85-5592-4F00-A870-38B199107BA9}"/>
              </a:ext>
            </a:extLst>
          </p:cNvPr>
          <p:cNvSpPr>
            <a:spLocks noGrp="1"/>
          </p:cNvSpPr>
          <p:nvPr>
            <p:ph type="ctrTitle"/>
          </p:nvPr>
        </p:nvSpPr>
        <p:spPr>
          <a:xfrm>
            <a:off x="243243" y="292099"/>
            <a:ext cx="3960976" cy="2288869"/>
          </a:xfrm>
        </p:spPr>
        <p:txBody>
          <a:bodyPr>
            <a:normAutofit/>
          </a:bodyPr>
          <a:lstStyle/>
          <a:p>
            <a:r>
              <a:rPr lang="en-US" dirty="0"/>
              <a:t>Lab introduction: Querying Data by Using Athena </a:t>
            </a:r>
          </a:p>
        </p:txBody>
      </p:sp>
      <p:pic>
        <p:nvPicPr>
          <p:cNvPr id="4" name="Content Placeholder 3">
            <a:extLst>
              <a:ext uri="{FF2B5EF4-FFF2-40B4-BE49-F238E27FC236}">
                <a16:creationId xmlns:a16="http://schemas.microsoft.com/office/drawing/2014/main" id="{78600754-1CBB-4110-844E-96AD76DD9D91}"/>
              </a:ext>
              <a:ext uri="{C183D7F6-B498-43B3-948B-1728B52AA6E4}">
                <adec:decorative xmlns:adec="http://schemas.microsoft.com/office/drawing/2017/decorative" val="1"/>
              </a:ext>
            </a:extLst>
          </p:cNvPr>
          <p:cNvPicPr>
            <a:picLocks noGrp="1" noChangeAspect="1"/>
          </p:cNvPicPr>
          <p:nvPr>
            <p:ph idx="9"/>
          </p:nvPr>
        </p:nvPicPr>
        <p:blipFill>
          <a:blip r:embed="rId4" cstate="screen">
            <a:extLst>
              <a:ext uri="{28A0092B-C50C-407E-A947-70E740481C1C}">
                <a14:useLocalDpi xmlns:a14="http://schemas.microsoft.com/office/drawing/2010/main"/>
              </a:ext>
            </a:extLst>
          </a:blip>
          <a:stretch>
            <a:fillRect/>
          </a:stretch>
        </p:blipFill>
        <p:spPr>
          <a:xfrm>
            <a:off x="752220" y="3213676"/>
            <a:ext cx="2943736" cy="2100699"/>
          </a:xfrm>
        </p:spPr>
      </p:pic>
      <p:sp>
        <p:nvSpPr>
          <p:cNvPr id="6" name="Text Placeholder 5">
            <a:extLst>
              <a:ext uri="{FF2B5EF4-FFF2-40B4-BE49-F238E27FC236}">
                <a16:creationId xmlns:a16="http://schemas.microsoft.com/office/drawing/2014/main" id="{6AFFC7A2-35EA-498C-A943-BBAE4662A534}"/>
              </a:ext>
            </a:extLst>
          </p:cNvPr>
          <p:cNvSpPr>
            <a:spLocks noGrp="1"/>
          </p:cNvSpPr>
          <p:nvPr>
            <p:ph type="body" idx="1"/>
          </p:nvPr>
        </p:nvSpPr>
        <p:spPr/>
        <p:txBody>
          <a:bodyPr/>
          <a:lstStyle/>
          <a:p>
            <a:r>
              <a:rPr lang="en-US" dirty="0"/>
              <a:t>In this lab, you will learn how to use Athena and AWS Glue to query data that is stored in Amazon S3.</a:t>
            </a:r>
          </a:p>
          <a:p>
            <a:r>
              <a:rPr lang="en-US" dirty="0"/>
              <a:t>You will optimize Athena queries and create views to simplify use by multiple team members.</a:t>
            </a:r>
          </a:p>
          <a:p>
            <a:r>
              <a:rPr lang="en-US" dirty="0"/>
              <a:t>You will use AWS CloudFormation to integrate Athena into your infrastructure and AWS Identity and Access Management (IAM) to provide the appropriate level of access to your users.</a:t>
            </a:r>
          </a:p>
        </p:txBody>
      </p:sp>
    </p:spTree>
    <p:custDataLst>
      <p:tags r:id="rId1"/>
    </p:custDataLst>
    <p:extLst>
      <p:ext uri="{BB962C8B-B14F-4D97-AF65-F5344CB8AC3E}">
        <p14:creationId xmlns:p14="http://schemas.microsoft.com/office/powerpoint/2010/main" val="31621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8F23D-A9C2-4BED-9BC3-795DDC695743}"/>
              </a:ext>
            </a:extLst>
          </p:cNvPr>
          <p:cNvSpPr>
            <a:spLocks noGrp="1"/>
          </p:cNvSpPr>
          <p:nvPr>
            <p:ph type="sldNum" sz="quarter" idx="20"/>
          </p:nvPr>
        </p:nvSpPr>
        <p:spPr/>
        <p:txBody>
          <a:bodyPr/>
          <a:lstStyle/>
          <a:p>
            <a:fld id="{363DB862-5E2B-42BB-8337-D46E9881345F}" type="slidenum">
              <a:rPr lang="en-US" smtClean="0"/>
              <a:pPr/>
              <a:t>42</a:t>
            </a:fld>
            <a:endParaRPr lang="en-US" dirty="0"/>
          </a:p>
        </p:txBody>
      </p:sp>
      <p:sp>
        <p:nvSpPr>
          <p:cNvPr id="6" name="Title 5">
            <a:extLst>
              <a:ext uri="{FF2B5EF4-FFF2-40B4-BE49-F238E27FC236}">
                <a16:creationId xmlns:a16="http://schemas.microsoft.com/office/drawing/2014/main" id="{86E6E5C3-5701-417E-8B99-8ECFC3386D89}"/>
              </a:ext>
            </a:extLst>
          </p:cNvPr>
          <p:cNvSpPr>
            <a:spLocks noGrp="1"/>
          </p:cNvSpPr>
          <p:nvPr>
            <p:ph type="title"/>
          </p:nvPr>
        </p:nvSpPr>
        <p:spPr/>
        <p:txBody>
          <a:bodyPr/>
          <a:lstStyle/>
          <a:p>
            <a:r>
              <a:rPr lang="en-US" dirty="0"/>
              <a:t>Debrief: Querying Data by Using Athena</a:t>
            </a:r>
          </a:p>
        </p:txBody>
      </p:sp>
      <p:sp>
        <p:nvSpPr>
          <p:cNvPr id="3" name="Text Placeholder 2">
            <a:extLst>
              <a:ext uri="{FF2B5EF4-FFF2-40B4-BE49-F238E27FC236}">
                <a16:creationId xmlns:a16="http://schemas.microsoft.com/office/drawing/2014/main" id="{27215B11-F5D1-49AC-A914-123C788AEA4F}"/>
              </a:ext>
            </a:extLst>
          </p:cNvPr>
          <p:cNvSpPr>
            <a:spLocks noGrp="1"/>
          </p:cNvSpPr>
          <p:nvPr>
            <p:ph type="body" idx="1"/>
          </p:nvPr>
        </p:nvSpPr>
        <p:spPr/>
        <p:txBody>
          <a:bodyPr/>
          <a:lstStyle/>
          <a:p>
            <a:pPr>
              <a:spcAft>
                <a:spcPts val="1200"/>
              </a:spcAft>
            </a:pPr>
            <a:r>
              <a:rPr lang="en-US" sz="2400" dirty="0"/>
              <a:t>How could you use Athena and AWS Glue in other businesses with analytics workloads?</a:t>
            </a:r>
          </a:p>
          <a:p>
            <a:pPr>
              <a:spcAft>
                <a:spcPts val="1200"/>
              </a:spcAft>
            </a:pPr>
            <a:r>
              <a:rPr lang="en-US" sz="2400" dirty="0"/>
              <a:t>What security considerations do you need to address before you implement solutions like those in the lab with a team?</a:t>
            </a:r>
          </a:p>
          <a:p>
            <a:pPr>
              <a:spcAft>
                <a:spcPts val="1200"/>
              </a:spcAft>
            </a:pPr>
            <a:r>
              <a:rPr lang="en-US" sz="2400" dirty="0"/>
              <a:t>How could you address concepts such as least privilege and data governance with these types of solutions?</a:t>
            </a:r>
          </a:p>
          <a:p>
            <a:pPr>
              <a:spcAft>
                <a:spcPts val="1200"/>
              </a:spcAft>
            </a:pPr>
            <a:r>
              <a:rPr lang="en-US" sz="2400" dirty="0"/>
              <a:t>What is one way that a data analyst could run a named query that you created and provided to the team?</a:t>
            </a:r>
          </a:p>
        </p:txBody>
      </p:sp>
    </p:spTree>
    <p:custDataLst>
      <p:tags r:id="rId1"/>
    </p:custDataLst>
    <p:extLst>
      <p:ext uri="{BB962C8B-B14F-4D97-AF65-F5344CB8AC3E}">
        <p14:creationId xmlns:p14="http://schemas.microsoft.com/office/powerpoint/2010/main" val="3980470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474184-7142-4729-BCE5-A7B82CFF49A3}"/>
              </a:ext>
            </a:extLst>
          </p:cNvPr>
          <p:cNvSpPr>
            <a:spLocks noGrp="1"/>
          </p:cNvSpPr>
          <p:nvPr>
            <p:ph type="title"/>
          </p:nvPr>
        </p:nvSpPr>
        <p:spPr/>
        <p:txBody>
          <a:bodyPr/>
          <a:lstStyle/>
          <a:p>
            <a:r>
              <a:rPr lang="en-US" dirty="0"/>
              <a:t>Module wrap-up</a:t>
            </a:r>
          </a:p>
        </p:txBody>
      </p:sp>
      <p:sp>
        <p:nvSpPr>
          <p:cNvPr id="7" name="Subtitle 6">
            <a:extLst>
              <a:ext uri="{FF2B5EF4-FFF2-40B4-BE49-F238E27FC236}">
                <a16:creationId xmlns:a16="http://schemas.microsoft.com/office/drawing/2014/main" id="{975628F3-D2E2-470F-A74D-05AF9321A222}"/>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3270937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A1B25-3EEB-4F55-8AAF-C003F7769E50}"/>
              </a:ext>
            </a:extLst>
          </p:cNvPr>
          <p:cNvSpPr>
            <a:spLocks noGrp="1"/>
          </p:cNvSpPr>
          <p:nvPr>
            <p:ph type="sldNum" sz="quarter" idx="20"/>
          </p:nvPr>
        </p:nvSpPr>
        <p:spPr/>
        <p:txBody>
          <a:bodyPr/>
          <a:lstStyle/>
          <a:p>
            <a:fld id="{363DB862-5E2B-42BB-8337-D46E9881345F}" type="slidenum">
              <a:rPr lang="en-US" smtClean="0"/>
              <a:pPr/>
              <a:t>44</a:t>
            </a:fld>
            <a:endParaRPr lang="en-US" dirty="0"/>
          </a:p>
        </p:txBody>
      </p:sp>
      <p:sp>
        <p:nvSpPr>
          <p:cNvPr id="3" name="Title 2">
            <a:extLst>
              <a:ext uri="{FF2B5EF4-FFF2-40B4-BE49-F238E27FC236}">
                <a16:creationId xmlns:a16="http://schemas.microsoft.com/office/drawing/2014/main" id="{60D3CFE4-3665-4747-9810-A852E9A9624C}"/>
              </a:ext>
            </a:extLst>
          </p:cNvPr>
          <p:cNvSpPr>
            <a:spLocks noGrp="1"/>
          </p:cNvSpPr>
          <p:nvPr>
            <p:ph type="title"/>
          </p:nvPr>
        </p:nvSpPr>
        <p:spPr/>
        <p:txBody>
          <a:bodyPr/>
          <a:lstStyle/>
          <a:p>
            <a:r>
              <a:rPr lang="en-US" dirty="0"/>
              <a:t>Module summary</a:t>
            </a:r>
          </a:p>
        </p:txBody>
      </p:sp>
      <p:sp>
        <p:nvSpPr>
          <p:cNvPr id="6" name="Text Placeholder 5">
            <a:extLst>
              <a:ext uri="{FF2B5EF4-FFF2-40B4-BE49-F238E27FC236}">
                <a16:creationId xmlns:a16="http://schemas.microsoft.com/office/drawing/2014/main" id="{0B8E4784-7CEA-4846-AE67-E276715926FA}"/>
              </a:ext>
            </a:extLst>
          </p:cNvPr>
          <p:cNvSpPr>
            <a:spLocks noGrp="1"/>
          </p:cNvSpPr>
          <p:nvPr>
            <p:ph type="body" idx="1"/>
          </p:nvPr>
        </p:nvSpPr>
        <p:spPr/>
        <p:txBody>
          <a:bodyPr/>
          <a:lstStyle/>
          <a:p>
            <a:pPr marL="0" indent="0">
              <a:spcAft>
                <a:spcPts val="1200"/>
              </a:spcAft>
              <a:buNone/>
            </a:pPr>
            <a:r>
              <a:rPr lang="en-US" dirty="0"/>
              <a:t>This module prepared you to do the following: </a:t>
            </a:r>
          </a:p>
          <a:p>
            <a:pPr lvl="1">
              <a:spcAft>
                <a:spcPts val="1200"/>
              </a:spcAft>
            </a:pPr>
            <a:r>
              <a:rPr lang="en-US" dirty="0"/>
              <a:t>Use the AWS Well-Architected Framework to inform the design of analytics workloads.</a:t>
            </a:r>
          </a:p>
          <a:p>
            <a:pPr lvl="1">
              <a:spcAft>
                <a:spcPts val="1200"/>
              </a:spcAft>
            </a:pPr>
            <a:r>
              <a:rPr lang="en-US" dirty="0"/>
              <a:t>Recount key milestones in the evolution of data stores and data architectures.</a:t>
            </a:r>
          </a:p>
          <a:p>
            <a:pPr lvl="1">
              <a:spcAft>
                <a:spcPts val="1200"/>
              </a:spcAft>
            </a:pPr>
            <a:r>
              <a:rPr lang="en-US" dirty="0"/>
              <a:t>Describe the components of modern data architectures on AWS.</a:t>
            </a:r>
          </a:p>
          <a:p>
            <a:pPr lvl="1">
              <a:spcAft>
                <a:spcPts val="1200"/>
              </a:spcAft>
            </a:pPr>
            <a:r>
              <a:rPr lang="en-US" dirty="0"/>
              <a:t>Cite AWS design considerations and key services for a streaming analytics pipeline.</a:t>
            </a:r>
          </a:p>
        </p:txBody>
      </p:sp>
    </p:spTree>
    <p:custDataLst>
      <p:tags r:id="rId1"/>
    </p:custDataLst>
    <p:extLst>
      <p:ext uri="{BB962C8B-B14F-4D97-AF65-F5344CB8AC3E}">
        <p14:creationId xmlns:p14="http://schemas.microsoft.com/office/powerpoint/2010/main" val="2508318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048BAD-8E95-4C2F-817A-40E752258665}"/>
              </a:ext>
            </a:extLst>
          </p:cNvPr>
          <p:cNvSpPr>
            <a:spLocks noGrp="1"/>
          </p:cNvSpPr>
          <p:nvPr>
            <p:ph type="sldNum" sz="quarter" idx="20"/>
          </p:nvPr>
        </p:nvSpPr>
        <p:spPr/>
        <p:txBody>
          <a:bodyPr/>
          <a:lstStyle/>
          <a:p>
            <a:fld id="{363DB862-5E2B-42BB-8337-D46E9881345F}" type="slidenum">
              <a:rPr lang="en-US" smtClean="0"/>
              <a:t>45</a:t>
            </a:fld>
            <a:endParaRPr lang="en-US" dirty="0"/>
          </a:p>
        </p:txBody>
      </p:sp>
      <p:sp>
        <p:nvSpPr>
          <p:cNvPr id="5" name="Title 4">
            <a:extLst>
              <a:ext uri="{FF2B5EF4-FFF2-40B4-BE49-F238E27FC236}">
                <a16:creationId xmlns:a16="http://schemas.microsoft.com/office/drawing/2014/main" id="{30E2ADCF-E553-4066-968B-56D52C65E43A}"/>
              </a:ext>
            </a:extLst>
          </p:cNvPr>
          <p:cNvSpPr>
            <a:spLocks noGrp="1"/>
          </p:cNvSpPr>
          <p:nvPr>
            <p:ph type="ctrTitle"/>
          </p:nvPr>
        </p:nvSpPr>
        <p:spPr/>
        <p:txBody>
          <a:bodyPr/>
          <a:lstStyle/>
          <a:p>
            <a:r>
              <a:rPr lang="en-US" dirty="0"/>
              <a:t>Module knowledge check</a:t>
            </a:r>
          </a:p>
        </p:txBody>
      </p:sp>
      <p:pic>
        <p:nvPicPr>
          <p:cNvPr id="10" name="Content Placeholder 9">
            <a:extLst>
              <a:ext uri="{FF2B5EF4-FFF2-40B4-BE49-F238E27FC236}">
                <a16:creationId xmlns:a16="http://schemas.microsoft.com/office/drawing/2014/main" id="{01BCCE43-A6A8-49B9-BC4D-16C17AD67AE3}"/>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1411658" y="3044661"/>
            <a:ext cx="1624858" cy="2438728"/>
          </a:xfrm>
        </p:spPr>
      </p:pic>
      <p:sp>
        <p:nvSpPr>
          <p:cNvPr id="7" name="Text Placeholder 6">
            <a:extLst>
              <a:ext uri="{FF2B5EF4-FFF2-40B4-BE49-F238E27FC236}">
                <a16:creationId xmlns:a16="http://schemas.microsoft.com/office/drawing/2014/main" id="{FA143EC0-8A7F-4DD3-8445-CB0F5138A5C5}"/>
              </a:ext>
            </a:extLst>
          </p:cNvPr>
          <p:cNvSpPr>
            <a:spLocks noGrp="1"/>
          </p:cNvSpPr>
          <p:nvPr>
            <p:ph type="body" idx="1"/>
          </p:nvPr>
        </p:nvSpPr>
        <p:spPr/>
        <p:txBody>
          <a:bodyPr/>
          <a:lstStyle/>
          <a:p>
            <a:pPr>
              <a:spcAft>
                <a:spcPts val="1200"/>
              </a:spcAft>
            </a:pPr>
            <a:r>
              <a:rPr lang="en-US" dirty="0"/>
              <a:t>The knowledge check is delivered online within your course.</a:t>
            </a:r>
          </a:p>
          <a:p>
            <a:pPr>
              <a:spcAft>
                <a:spcPts val="1200"/>
              </a:spcAft>
            </a:pPr>
            <a:r>
              <a:rPr lang="en-US" dirty="0"/>
              <a:t>The knowledge check includes 10 questions based on material presented on the slides and in the slide notes.</a:t>
            </a:r>
          </a:p>
          <a:p>
            <a:pPr>
              <a:spcAft>
                <a:spcPts val="1200"/>
              </a:spcAft>
            </a:pPr>
            <a:r>
              <a:rPr lang="en-US" dirty="0"/>
              <a:t>You can retake the knowledge check as many times as you like.</a:t>
            </a:r>
          </a:p>
        </p:txBody>
      </p:sp>
    </p:spTree>
    <p:custDataLst>
      <p:tags r:id="rId1"/>
    </p:custDataLst>
    <p:extLst>
      <p:ext uri="{BB962C8B-B14F-4D97-AF65-F5344CB8AC3E}">
        <p14:creationId xmlns:p14="http://schemas.microsoft.com/office/powerpoint/2010/main" val="1818896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46</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a:xfrm>
            <a:off x="0" y="697780"/>
            <a:ext cx="12191999" cy="1708536"/>
          </a:xfrm>
        </p:spPr>
        <p:txBody>
          <a:bodyPr>
            <a:noAutofit/>
          </a:bodyPr>
          <a:lstStyle/>
          <a:p>
            <a:r>
              <a:rPr lang="en-US" sz="1600" dirty="0"/>
              <a:t>A data engineer has implemented the AWS modern data architecture as described in the Well-Architected Framework. An analyst wants to combine and explore customer sales data from the data warehouse with customer support ticket data for the last 6 months. The support ticket data is available as a JSON extract from their SaaS support system (Zendesk).</a:t>
            </a:r>
          </a:p>
          <a:p>
            <a:r>
              <a:rPr lang="en-US" sz="1600" dirty="0"/>
              <a:t>How could the engineer meet this need and simplify the effort for the engineer and the analyst? (Select TWO.)</a:t>
            </a:r>
          </a:p>
        </p:txBody>
      </p:sp>
      <p:sp>
        <p:nvSpPr>
          <p:cNvPr id="22" name="Text Placeholder 3">
            <a:extLst>
              <a:ext uri="{FF2B5EF4-FFF2-40B4-BE49-F238E27FC236}">
                <a16:creationId xmlns:a16="http://schemas.microsoft.com/office/drawing/2014/main" id="{1BED0184-30B4-4AF4-B65A-3D9EF7132106}"/>
              </a:ext>
            </a:extLst>
          </p:cNvPr>
          <p:cNvSpPr txBox="1">
            <a:spLocks/>
          </p:cNvSpPr>
          <p:nvPr/>
        </p:nvSpPr>
        <p:spPr>
          <a:xfrm>
            <a:off x="1" y="2432551"/>
            <a:ext cx="12161520" cy="558729"/>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solidFill>
                  <a:schemeClr val="tx2"/>
                </a:solidFill>
              </a:rPr>
              <a:t>Identify the key words and phrases before continuing.</a:t>
            </a:r>
          </a:p>
        </p:txBody>
      </p:sp>
      <p:sp>
        <p:nvSpPr>
          <p:cNvPr id="23" name="Text Placeholder 3">
            <a:extLst>
              <a:ext uri="{FF2B5EF4-FFF2-40B4-BE49-F238E27FC236}">
                <a16:creationId xmlns:a16="http://schemas.microsoft.com/office/drawing/2014/main" id="{E79CAD48-6194-4ACE-BB60-4D876274A1D3}"/>
              </a:ext>
            </a:extLst>
          </p:cNvPr>
          <p:cNvSpPr txBox="1">
            <a:spLocks/>
          </p:cNvSpPr>
          <p:nvPr/>
        </p:nvSpPr>
        <p:spPr>
          <a:xfrm>
            <a:off x="1" y="3157394"/>
            <a:ext cx="12161520" cy="2405743"/>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The following are the key words and phrases:</a:t>
            </a:r>
          </a:p>
          <a:p>
            <a:pPr marL="285750" indent="-285750">
              <a:buFont typeface="Arial" panose="020B0604020202020204" pitchFamily="34" charset="0"/>
              <a:buChar char="•"/>
            </a:pPr>
            <a:r>
              <a:rPr lang="en-US" b="1" dirty="0">
                <a:solidFill>
                  <a:schemeClr val="tx2"/>
                </a:solidFill>
                <a:latin typeface="+mn-lt"/>
                <a:ea typeface="Amazon Ember Heavy" panose="020B0803020204020204" pitchFamily="34" charset="0"/>
                <a:cs typeface="Amazon Ember Heavy" panose="020B0803020204020204" pitchFamily="34" charset="0"/>
              </a:rPr>
              <a:t>AWS modern data architecture</a:t>
            </a:r>
          </a:p>
          <a:p>
            <a:pPr marL="285750" indent="-285750">
              <a:buFont typeface="Arial" panose="020B0604020202020204" pitchFamily="34" charset="0"/>
              <a:buChar char="•"/>
            </a:pPr>
            <a:r>
              <a:rPr lang="en-US" b="1" dirty="0">
                <a:solidFill>
                  <a:schemeClr val="tx2"/>
                </a:solidFill>
                <a:latin typeface="+mn-lt"/>
                <a:ea typeface="Amazon Ember Heavy" panose="020B0803020204020204" pitchFamily="34" charset="0"/>
                <a:cs typeface="Amazon Ember Heavy" panose="020B0803020204020204" pitchFamily="34" charset="0"/>
              </a:rPr>
              <a:t>Combine and explore </a:t>
            </a:r>
            <a:r>
              <a:rPr lang="en-US" dirty="0">
                <a:solidFill>
                  <a:schemeClr val="tx2"/>
                </a:solidFill>
                <a:latin typeface="+mn-lt"/>
                <a:ea typeface="Amazon Ember Heavy" panose="020B0803020204020204" pitchFamily="34" charset="0"/>
                <a:cs typeface="Amazon Ember Heavy" panose="020B0803020204020204" pitchFamily="34" charset="0"/>
              </a:rPr>
              <a:t>customer</a:t>
            </a:r>
            <a:r>
              <a:rPr lang="en-US" b="1" dirty="0">
                <a:solidFill>
                  <a:schemeClr val="tx2"/>
                </a:solidFill>
                <a:latin typeface="+mn-lt"/>
                <a:ea typeface="Amazon Ember Heavy" panose="020B0803020204020204" pitchFamily="34" charset="0"/>
                <a:cs typeface="Amazon Ember Heavy" panose="020B0803020204020204" pitchFamily="34" charset="0"/>
              </a:rPr>
              <a:t> </a:t>
            </a:r>
            <a:r>
              <a:rPr lang="en-US" dirty="0">
                <a:solidFill>
                  <a:schemeClr val="tx2"/>
                </a:solidFill>
                <a:latin typeface="+mn-lt"/>
                <a:ea typeface="Amazon Ember Heavy" panose="020B0803020204020204" pitchFamily="34" charset="0"/>
                <a:cs typeface="Amazon Ember Heavy" panose="020B0803020204020204" pitchFamily="34" charset="0"/>
              </a:rPr>
              <a:t>sales in the </a:t>
            </a:r>
            <a:r>
              <a:rPr lang="en-US" b="1" dirty="0">
                <a:solidFill>
                  <a:schemeClr val="tx2"/>
                </a:solidFill>
                <a:latin typeface="+mn-lt"/>
                <a:ea typeface="Amazon Ember Heavy" panose="020B0803020204020204" pitchFamily="34" charset="0"/>
                <a:cs typeface="Amazon Ember Heavy" panose="020B0803020204020204" pitchFamily="34" charset="0"/>
              </a:rPr>
              <a:t>data warehouse </a:t>
            </a:r>
            <a:r>
              <a:rPr lang="en-US" dirty="0">
                <a:solidFill>
                  <a:schemeClr val="tx2"/>
                </a:solidFill>
                <a:latin typeface="+mn-lt"/>
                <a:ea typeface="Amazon Ember Heavy" panose="020B0803020204020204" pitchFamily="34" charset="0"/>
                <a:cs typeface="Amazon Ember Heavy" panose="020B0803020204020204" pitchFamily="34" charset="0"/>
              </a:rPr>
              <a:t>with </a:t>
            </a:r>
            <a:r>
              <a:rPr lang="en-US" b="1" dirty="0">
                <a:solidFill>
                  <a:schemeClr val="tx2"/>
                </a:solidFill>
                <a:latin typeface="+mn-lt"/>
                <a:ea typeface="Amazon Ember Heavy" panose="020B0803020204020204" pitchFamily="34" charset="0"/>
                <a:cs typeface="Amazon Ember Heavy" panose="020B0803020204020204" pitchFamily="34" charset="0"/>
              </a:rPr>
              <a:t>SaaS data </a:t>
            </a:r>
            <a:r>
              <a:rPr lang="en-US" dirty="0">
                <a:solidFill>
                  <a:schemeClr val="tx2"/>
                </a:solidFill>
                <a:latin typeface="+mn-lt"/>
                <a:ea typeface="Amazon Ember Heavy" panose="020B0803020204020204" pitchFamily="34" charset="0"/>
                <a:cs typeface="Amazon Ember Heavy" panose="020B0803020204020204" pitchFamily="34" charset="0"/>
              </a:rPr>
              <a:t>available as a </a:t>
            </a:r>
            <a:r>
              <a:rPr lang="en-US" b="1" dirty="0">
                <a:solidFill>
                  <a:schemeClr val="tx2"/>
                </a:solidFill>
                <a:latin typeface="+mn-lt"/>
                <a:ea typeface="Amazon Ember Heavy" panose="020B0803020204020204" pitchFamily="34" charset="0"/>
                <a:cs typeface="Amazon Ember Heavy" panose="020B0803020204020204" pitchFamily="34" charset="0"/>
              </a:rPr>
              <a:t>JSON extract</a:t>
            </a:r>
          </a:p>
          <a:p>
            <a:pPr marL="285750" indent="-285750">
              <a:buFont typeface="Arial" panose="020B0604020202020204" pitchFamily="34" charset="0"/>
              <a:buChar char="•"/>
            </a:pPr>
            <a:r>
              <a:rPr lang="en-US" b="1" dirty="0">
                <a:solidFill>
                  <a:schemeClr val="tx2"/>
                </a:solidFill>
                <a:latin typeface="+mn-lt"/>
                <a:ea typeface="Amazon Ember Heavy" panose="020B0803020204020204" pitchFamily="34" charset="0"/>
                <a:cs typeface="Amazon Ember Heavy" panose="020B0803020204020204" pitchFamily="34" charset="0"/>
              </a:rPr>
              <a:t>Data for the last 6 months</a:t>
            </a:r>
            <a:endParaRPr lang="en-US" dirty="0">
              <a:solidFill>
                <a:schemeClr val="tx2"/>
              </a:solidFill>
              <a:latin typeface="+mn-lt"/>
              <a:ea typeface="Amazon Ember Heavy" panose="020B0803020204020204" pitchFamily="34" charset="0"/>
              <a:cs typeface="Amazon Ember Heavy" panose="020B0803020204020204" pitchFamily="34" charset="0"/>
            </a:endParaRPr>
          </a:p>
          <a:p>
            <a:pPr marL="285750" indent="-285750">
              <a:buFont typeface="Arial" panose="020B0604020202020204" pitchFamily="34" charset="0"/>
              <a:buChar char="•"/>
            </a:pPr>
            <a:r>
              <a:rPr lang="en-US" b="1" dirty="0">
                <a:solidFill>
                  <a:schemeClr val="tx2"/>
                </a:solidFill>
                <a:latin typeface="+mn-lt"/>
                <a:ea typeface="Amazon Ember Heavy" panose="020B0803020204020204" pitchFamily="34" charset="0"/>
                <a:cs typeface="Amazon Ember Heavy" panose="020B0803020204020204" pitchFamily="34" charset="0"/>
              </a:rPr>
              <a:t>Simplify </a:t>
            </a:r>
            <a:r>
              <a:rPr lang="en-US" dirty="0">
                <a:solidFill>
                  <a:schemeClr val="tx2"/>
                </a:solidFill>
                <a:latin typeface="+mn-lt"/>
                <a:ea typeface="Amazon Ember Heavy" panose="020B0803020204020204" pitchFamily="34" charset="0"/>
                <a:cs typeface="Amazon Ember Heavy" panose="020B0803020204020204" pitchFamily="34" charset="0"/>
              </a:rPr>
              <a:t>the effort</a:t>
            </a:r>
            <a:endParaRPr lang="en-US" b="1" dirty="0">
              <a:solidFill>
                <a:schemeClr val="tx2"/>
              </a:solidFill>
              <a:latin typeface="+mn-lt"/>
              <a:ea typeface="Amazon Ember Heavy" panose="020B0803020204020204" pitchFamily="34" charset="0"/>
              <a:cs typeface="Amazon Ember Heavy" panose="020B0803020204020204" pitchFamily="34" charset="0"/>
            </a:endParaRPr>
          </a:p>
        </p:txBody>
      </p:sp>
    </p:spTree>
    <p:custDataLst>
      <p:tags r:id="rId1"/>
    </p:custDataLst>
    <p:extLst>
      <p:ext uri="{BB962C8B-B14F-4D97-AF65-F5344CB8AC3E}">
        <p14:creationId xmlns:p14="http://schemas.microsoft.com/office/powerpoint/2010/main" val="9047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47</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 Response choices</a:t>
            </a:r>
          </a:p>
        </p:txBody>
      </p:sp>
      <p:sp>
        <p:nvSpPr>
          <p:cNvPr id="17" name="Text Placeholder 3">
            <a:extLst>
              <a:ext uri="{FF2B5EF4-FFF2-40B4-BE49-F238E27FC236}">
                <a16:creationId xmlns:a16="http://schemas.microsoft.com/office/drawing/2014/main" id="{422E74C9-C6C7-48D0-B4B5-6CAD0D8F79E3}"/>
              </a:ext>
            </a:extLst>
          </p:cNvPr>
          <p:cNvSpPr txBox="1">
            <a:spLocks/>
          </p:cNvSpPr>
          <p:nvPr/>
        </p:nvSpPr>
        <p:spPr>
          <a:xfrm>
            <a:off x="0" y="697780"/>
            <a:ext cx="12191999" cy="1708536"/>
          </a:xfrm>
          <a:prstGeom prst="rect">
            <a:avLst/>
          </a:prstGeom>
          <a:solidFill>
            <a:schemeClr val="accent1"/>
          </a:solidFill>
        </p:spPr>
        <p:txBody>
          <a:bodyPr vert="horz" lIns="228600" tIns="182880" rIns="182880" bIns="0" rtlCol="0">
            <a:no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A data engineer has implemented the </a:t>
            </a:r>
            <a:r>
              <a:rPr lang="en-US" sz="1600" b="1" dirty="0"/>
              <a:t>AWS modern data architecture</a:t>
            </a:r>
            <a:r>
              <a:rPr lang="en-US" sz="1600" dirty="0"/>
              <a:t> as described in the Well-Architected Framework. An analyst wants to </a:t>
            </a:r>
            <a:r>
              <a:rPr lang="en-US" sz="1600" b="1" dirty="0"/>
              <a:t>combine and explore</a:t>
            </a:r>
            <a:r>
              <a:rPr lang="en-US" sz="1600" dirty="0"/>
              <a:t> </a:t>
            </a:r>
            <a:r>
              <a:rPr lang="en-US" sz="1600" b="1" dirty="0"/>
              <a:t>customer sales data</a:t>
            </a:r>
            <a:r>
              <a:rPr lang="en-US" sz="1600" dirty="0"/>
              <a:t> from the </a:t>
            </a:r>
            <a:r>
              <a:rPr lang="en-US" sz="1600" b="1" dirty="0"/>
              <a:t>data warehouse</a:t>
            </a:r>
            <a:r>
              <a:rPr lang="en-US" sz="1600" dirty="0"/>
              <a:t> with customer support ticket data for the </a:t>
            </a:r>
            <a:r>
              <a:rPr lang="en-US" sz="1600" b="1" dirty="0"/>
              <a:t>last 6 months</a:t>
            </a:r>
            <a:r>
              <a:rPr lang="en-US" sz="1600" dirty="0"/>
              <a:t>. The support ticket data is available as a </a:t>
            </a:r>
            <a:r>
              <a:rPr lang="en-US" sz="1600" b="1" dirty="0"/>
              <a:t>JSON extract</a:t>
            </a:r>
            <a:r>
              <a:rPr lang="en-US" sz="1600" dirty="0"/>
              <a:t> from their </a:t>
            </a:r>
            <a:r>
              <a:rPr lang="en-US" sz="1600" b="1" dirty="0"/>
              <a:t>SaaS support system</a:t>
            </a:r>
            <a:r>
              <a:rPr lang="en-US" sz="1600" dirty="0"/>
              <a:t> (Zendesk).</a:t>
            </a:r>
          </a:p>
          <a:p>
            <a:r>
              <a:rPr lang="en-US" sz="1600" dirty="0"/>
              <a:t>How could the engineer meet this need and </a:t>
            </a:r>
            <a:r>
              <a:rPr lang="en-US" sz="1600" b="1" dirty="0"/>
              <a:t>simplify</a:t>
            </a:r>
            <a:r>
              <a:rPr lang="en-US" sz="1600" dirty="0"/>
              <a:t> the effort for the engineer and the analyst? (Select TWO.)</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530894"/>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530894"/>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94563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945638"/>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Amazon AppFlow to ingest the SaaS data into Amazon S3.</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619120"/>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619120"/>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Kinesis Data Firehose to stream the SaaS data into Amazon S3.</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429260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4292602"/>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OpenSearch Service to index the customer ticket data so that the analyst can search the data.</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96608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966084"/>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Create an ETL process that transforms the data that is ingested into Amazon S3 to a curated format. Then, load the data into the data warehouse.</a:t>
            </a:r>
          </a:p>
        </p:txBody>
      </p:sp>
      <p:sp>
        <p:nvSpPr>
          <p:cNvPr id="18" name="Fifth Resp #">
            <a:extLst>
              <a:ext uri="{FF2B5EF4-FFF2-40B4-BE49-F238E27FC236}">
                <a16:creationId xmlns:a16="http://schemas.microsoft.com/office/drawing/2014/main" id="{239EB9D5-8604-4845-80C2-DD7E321E3D7D}"/>
              </a:ext>
            </a:extLst>
          </p:cNvPr>
          <p:cNvSpPr txBox="1">
            <a:spLocks/>
          </p:cNvSpPr>
          <p:nvPr/>
        </p:nvSpPr>
        <p:spPr>
          <a:xfrm>
            <a:off x="1" y="563854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E</a:t>
            </a:r>
          </a:p>
        </p:txBody>
      </p:sp>
      <p:sp>
        <p:nvSpPr>
          <p:cNvPr id="19" name="Fifth Resp Text">
            <a:extLst>
              <a:ext uri="{FF2B5EF4-FFF2-40B4-BE49-F238E27FC236}">
                <a16:creationId xmlns:a16="http://schemas.microsoft.com/office/drawing/2014/main" id="{E0BA9E56-4608-41C4-87CF-77F1EA5495DA}"/>
              </a:ext>
            </a:extLst>
          </p:cNvPr>
          <p:cNvSpPr txBox="1">
            <a:spLocks/>
          </p:cNvSpPr>
          <p:nvPr/>
        </p:nvSpPr>
        <p:spPr>
          <a:xfrm>
            <a:off x="905256" y="5638542"/>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Amazon Redshift Spectrum to write a query that includes data from the data lake and the data warehouse.</a:t>
            </a:r>
          </a:p>
        </p:txBody>
      </p:sp>
    </p:spTree>
    <p:custDataLst>
      <p:tags r:id="rId1"/>
    </p:custDataLst>
    <p:extLst>
      <p:ext uri="{BB962C8B-B14F-4D97-AF65-F5344CB8AC3E}">
        <p14:creationId xmlns:p14="http://schemas.microsoft.com/office/powerpoint/2010/main" val="2725213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48</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 Answer</a:t>
            </a:r>
          </a:p>
        </p:txBody>
      </p:sp>
      <p:sp>
        <p:nvSpPr>
          <p:cNvPr id="17" name="Text Placeholder 3">
            <a:extLst>
              <a:ext uri="{FF2B5EF4-FFF2-40B4-BE49-F238E27FC236}">
                <a16:creationId xmlns:a16="http://schemas.microsoft.com/office/drawing/2014/main" id="{422E74C9-C6C7-48D0-B4B5-6CAD0D8F79E3}"/>
              </a:ext>
            </a:extLst>
          </p:cNvPr>
          <p:cNvSpPr txBox="1">
            <a:spLocks/>
          </p:cNvSpPr>
          <p:nvPr/>
        </p:nvSpPr>
        <p:spPr>
          <a:xfrm>
            <a:off x="0" y="697780"/>
            <a:ext cx="12191999" cy="1708536"/>
          </a:xfrm>
          <a:prstGeom prst="rect">
            <a:avLst/>
          </a:prstGeom>
          <a:solidFill>
            <a:schemeClr val="accent1"/>
          </a:solidFill>
        </p:spPr>
        <p:txBody>
          <a:bodyPr vert="horz" lIns="228600" tIns="182880" rIns="182880" bIns="0" rtlCol="0">
            <a:no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The correct answers are A and E.</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530894"/>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15" name="Response Header">
            <a:extLst>
              <a:ext uri="{FF2B5EF4-FFF2-40B4-BE49-F238E27FC236}">
                <a16:creationId xmlns:a16="http://schemas.microsoft.com/office/drawing/2014/main" id="{E5EB9341-9BC0-427E-8323-8F403BEE2F08}"/>
              </a:ext>
            </a:extLst>
          </p:cNvPr>
          <p:cNvSpPr txBox="1">
            <a:spLocks/>
          </p:cNvSpPr>
          <p:nvPr/>
        </p:nvSpPr>
        <p:spPr>
          <a:xfrm>
            <a:off x="907950" y="2530894"/>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16" name="First Resp #">
            <a:extLst>
              <a:ext uri="{FF2B5EF4-FFF2-40B4-BE49-F238E27FC236}">
                <a16:creationId xmlns:a16="http://schemas.microsoft.com/office/drawing/2014/main" id="{D0BF745D-3EEC-4559-8D9A-E47BDD60E0D6}"/>
              </a:ext>
            </a:extLst>
          </p:cNvPr>
          <p:cNvSpPr txBox="1">
            <a:spLocks/>
          </p:cNvSpPr>
          <p:nvPr/>
        </p:nvSpPr>
        <p:spPr>
          <a:xfrm>
            <a:off x="1" y="294563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A</a:t>
            </a:r>
          </a:p>
        </p:txBody>
      </p:sp>
      <p:sp>
        <p:nvSpPr>
          <p:cNvPr id="18" name="First Resp Text">
            <a:extLst>
              <a:ext uri="{FF2B5EF4-FFF2-40B4-BE49-F238E27FC236}">
                <a16:creationId xmlns:a16="http://schemas.microsoft.com/office/drawing/2014/main" id="{B69055FC-8190-47F1-8D93-BE095EDF3F0A}"/>
              </a:ext>
            </a:extLst>
          </p:cNvPr>
          <p:cNvSpPr txBox="1">
            <a:spLocks/>
          </p:cNvSpPr>
          <p:nvPr/>
        </p:nvSpPr>
        <p:spPr>
          <a:xfrm>
            <a:off x="905256" y="2945638"/>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Amazon AppFlow to ingest the SaaS data into Amazon S3.</a:t>
            </a:r>
          </a:p>
        </p:txBody>
      </p:sp>
      <p:sp>
        <p:nvSpPr>
          <p:cNvPr id="19" name="Second Resp #">
            <a:extLst>
              <a:ext uri="{FF2B5EF4-FFF2-40B4-BE49-F238E27FC236}">
                <a16:creationId xmlns:a16="http://schemas.microsoft.com/office/drawing/2014/main" id="{4A584862-F98D-41AF-AE99-8B9F80ADEDDD}"/>
              </a:ext>
            </a:extLst>
          </p:cNvPr>
          <p:cNvSpPr txBox="1">
            <a:spLocks/>
          </p:cNvSpPr>
          <p:nvPr/>
        </p:nvSpPr>
        <p:spPr>
          <a:xfrm>
            <a:off x="1" y="3619120"/>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a:t>
            </a:r>
          </a:p>
        </p:txBody>
      </p:sp>
      <p:sp>
        <p:nvSpPr>
          <p:cNvPr id="24" name="Third Resp #">
            <a:extLst>
              <a:ext uri="{FF2B5EF4-FFF2-40B4-BE49-F238E27FC236}">
                <a16:creationId xmlns:a16="http://schemas.microsoft.com/office/drawing/2014/main" id="{79554F61-803D-4538-B192-4A5B469A93CF}"/>
              </a:ext>
            </a:extLst>
          </p:cNvPr>
          <p:cNvSpPr txBox="1">
            <a:spLocks/>
          </p:cNvSpPr>
          <p:nvPr/>
        </p:nvSpPr>
        <p:spPr>
          <a:xfrm>
            <a:off x="1" y="429260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C</a:t>
            </a:r>
          </a:p>
        </p:txBody>
      </p:sp>
      <p:sp>
        <p:nvSpPr>
          <p:cNvPr id="26" name="Fourth Resp #">
            <a:extLst>
              <a:ext uri="{FF2B5EF4-FFF2-40B4-BE49-F238E27FC236}">
                <a16:creationId xmlns:a16="http://schemas.microsoft.com/office/drawing/2014/main" id="{D4598B33-B9BA-4EAB-A9D8-EF76EAC23798}"/>
              </a:ext>
            </a:extLst>
          </p:cNvPr>
          <p:cNvSpPr txBox="1">
            <a:spLocks/>
          </p:cNvSpPr>
          <p:nvPr/>
        </p:nvSpPr>
        <p:spPr>
          <a:xfrm>
            <a:off x="1" y="496608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D</a:t>
            </a:r>
          </a:p>
        </p:txBody>
      </p:sp>
      <p:sp>
        <p:nvSpPr>
          <p:cNvPr id="28" name="Fifth Resp #">
            <a:extLst>
              <a:ext uri="{FF2B5EF4-FFF2-40B4-BE49-F238E27FC236}">
                <a16:creationId xmlns:a16="http://schemas.microsoft.com/office/drawing/2014/main" id="{44FCAE90-8326-410C-8F3A-2D24EC4BC18A}"/>
              </a:ext>
            </a:extLst>
          </p:cNvPr>
          <p:cNvSpPr txBox="1">
            <a:spLocks/>
          </p:cNvSpPr>
          <p:nvPr/>
        </p:nvSpPr>
        <p:spPr>
          <a:xfrm>
            <a:off x="1" y="563854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E</a:t>
            </a:r>
          </a:p>
        </p:txBody>
      </p:sp>
      <p:sp>
        <p:nvSpPr>
          <p:cNvPr id="29" name="Fifth Resp Text">
            <a:extLst>
              <a:ext uri="{FF2B5EF4-FFF2-40B4-BE49-F238E27FC236}">
                <a16:creationId xmlns:a16="http://schemas.microsoft.com/office/drawing/2014/main" id="{AB624C8F-9A05-4A10-A936-EFAB2F9A15EC}"/>
              </a:ext>
            </a:extLst>
          </p:cNvPr>
          <p:cNvSpPr txBox="1">
            <a:spLocks/>
          </p:cNvSpPr>
          <p:nvPr/>
        </p:nvSpPr>
        <p:spPr>
          <a:xfrm>
            <a:off x="905256" y="5638542"/>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Use Amazon Redshift Spectrum to write a query that includes data from the data lake and the data warehouse.</a:t>
            </a:r>
          </a:p>
        </p:txBody>
      </p:sp>
    </p:spTree>
    <p:custDataLst>
      <p:tags r:id="rId1"/>
    </p:custDataLst>
    <p:extLst>
      <p:ext uri="{BB962C8B-B14F-4D97-AF65-F5344CB8AC3E}">
        <p14:creationId xmlns:p14="http://schemas.microsoft.com/office/powerpoint/2010/main" val="1111572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pPr/>
              <a:t>49</a:t>
            </a:fld>
            <a:endParaRPr lang="en-US" dirty="0"/>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p:txBody>
          <a:bodyPr/>
          <a:lstStyle/>
          <a:p>
            <a:r>
              <a:rPr lang="en-US" dirty="0"/>
              <a:t>Corrections, feedback, or other questions? </a:t>
            </a:r>
            <a:br>
              <a:rPr lang="en-US" dirty="0"/>
            </a:br>
            <a:r>
              <a:rPr lang="en-US" dirty="0"/>
              <a:t>Contact us at </a:t>
            </a:r>
            <a:r>
              <a:rPr lang="en-US" dirty="0">
                <a:hlinkClick r:id="rId4">
                  <a:extLst>
                    <a:ext uri="{A12FA001-AC4F-418D-AE19-62706E023703}">
                      <ahyp:hlinkClr xmlns:ahyp="http://schemas.microsoft.com/office/drawing/2018/hyperlinkcolor" val="tx"/>
                    </a:ext>
                  </a:extLst>
                </a:hlinkClick>
              </a:rPr>
              <a:t>https://support.aws.amazon.com/#/contacts/aws-academy</a:t>
            </a:r>
            <a:r>
              <a:rPr lang="en-US" dirty="0"/>
              <a:t>.</a:t>
            </a:r>
            <a:br>
              <a:rPr lang="en-US" dirty="0"/>
            </a:br>
            <a:r>
              <a:rPr lang="en-US" dirty="0"/>
              <a:t>All 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5C6E2-9E97-46E9-B36B-3818BD79DDA0}"/>
              </a:ext>
            </a:extLst>
          </p:cNvPr>
          <p:cNvSpPr>
            <a:spLocks noGrp="1"/>
          </p:cNvSpPr>
          <p:nvPr>
            <p:ph type="title"/>
          </p:nvPr>
        </p:nvSpPr>
        <p:spPr/>
        <p:txBody>
          <a:bodyPr/>
          <a:lstStyle/>
          <a:p>
            <a:r>
              <a:rPr lang="en-US" dirty="0"/>
              <a:t>AWS Well-Architected Framework and Lenses</a:t>
            </a:r>
          </a:p>
        </p:txBody>
      </p:sp>
      <p:sp>
        <p:nvSpPr>
          <p:cNvPr id="2" name="Subtitle 1">
            <a:extLst>
              <a:ext uri="{FF2B5EF4-FFF2-40B4-BE49-F238E27FC236}">
                <a16:creationId xmlns:a16="http://schemas.microsoft.com/office/drawing/2014/main" id="{EADBB96A-D605-45F5-BB28-746E69541843}"/>
              </a:ext>
            </a:extLst>
          </p:cNvPr>
          <p:cNvSpPr>
            <a:spLocks noGrp="1"/>
          </p:cNvSpPr>
          <p:nvPr>
            <p:ph type="subTitle" idx="1"/>
          </p:nvPr>
        </p:nvSpPr>
        <p:spPr/>
        <p:txBody>
          <a:bodyPr/>
          <a:lstStyle/>
          <a:p>
            <a:r>
              <a:rPr lang="en-US" dirty="0"/>
              <a:t>Design Principles and Patterns for Data Pipelines</a:t>
            </a:r>
          </a:p>
        </p:txBody>
      </p:sp>
    </p:spTree>
    <p:custDataLst>
      <p:tags r:id="rId1"/>
    </p:custDataLst>
    <p:extLst>
      <p:ext uri="{BB962C8B-B14F-4D97-AF65-F5344CB8AC3E}">
        <p14:creationId xmlns:p14="http://schemas.microsoft.com/office/powerpoint/2010/main" val="3157805559"/>
      </p:ext>
    </p:extLst>
  </p:cSld>
  <p:clrMapOvr>
    <a:masterClrMapping/>
  </p:clrMapOvr>
  <mc:AlternateContent xmlns:mc="http://schemas.openxmlformats.org/markup-compatibility/2006" xmlns:p14="http://schemas.microsoft.com/office/powerpoint/2010/main">
    <mc:Choice Requires="p14">
      <p:transition p14:dur="0" advTm="3030"/>
    </mc:Choice>
    <mc:Fallback xmlns="">
      <p:transition advTm="3030"/>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50</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p:txBody>
          <a:bodyPr>
            <a:normAutofit fontScale="90000"/>
          </a:bodyPr>
          <a:lstStyle/>
          <a:p>
            <a:r>
              <a:rPr lang="en-US" dirty="0"/>
              <a:t>Application architecture evolved into more distributed systems</a:t>
            </a:r>
          </a:p>
        </p:txBody>
      </p:sp>
      <p:cxnSp>
        <p:nvCxnSpPr>
          <p:cNvPr id="6" name="Timeline" descr="Timeline from 1970 to 2020.">
            <a:extLst>
              <a:ext uri="{FF2B5EF4-FFF2-40B4-BE49-F238E27FC236}">
                <a16:creationId xmlns:a16="http://schemas.microsoft.com/office/drawing/2014/main" id="{DE33D7E3-B4B7-41E2-B0E6-5AB2CFB1C346}"/>
              </a:ext>
              <a:ext uri="{C183D7F6-B498-43B3-948B-1728B52AA6E4}">
                <adec:decorative xmlns:adec="http://schemas.microsoft.com/office/drawing/2017/decorative" val="0"/>
              </a:ext>
            </a:extLst>
          </p:cNvPr>
          <p:cNvCxnSpPr>
            <a:cxnSpLocks/>
          </p:cNvCxnSpPr>
          <p:nvPr/>
        </p:nvCxnSpPr>
        <p:spPr>
          <a:xfrm>
            <a:off x="283176" y="3590550"/>
            <a:ext cx="11785390" cy="1"/>
          </a:xfrm>
          <a:prstGeom prst="straightConnector1">
            <a:avLst/>
          </a:prstGeom>
          <a:ln w="44450">
            <a:solidFill>
              <a:schemeClr val="accent5"/>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 name="TextBox 1970">
            <a:extLst>
              <a:ext uri="{FF2B5EF4-FFF2-40B4-BE49-F238E27FC236}">
                <a16:creationId xmlns:a16="http://schemas.microsoft.com/office/drawing/2014/main" id="{80DD108D-58AD-432E-AFF8-F85C554EDFF4}"/>
              </a:ext>
            </a:extLst>
          </p:cNvPr>
          <p:cNvSpPr txBox="1"/>
          <p:nvPr/>
        </p:nvSpPr>
        <p:spPr>
          <a:xfrm>
            <a:off x="283176" y="3670942"/>
            <a:ext cx="738293" cy="369332"/>
          </a:xfrm>
          <a:prstGeom prst="rect">
            <a:avLst/>
          </a:prstGeom>
          <a:noFill/>
        </p:spPr>
        <p:txBody>
          <a:bodyPr wrap="square" rtlCol="0">
            <a:spAutoFit/>
          </a:bodyPr>
          <a:lstStyle/>
          <a:p>
            <a:pPr algn="ctr"/>
            <a:r>
              <a:rPr lang="en-US" dirty="0"/>
              <a:t>1970</a:t>
            </a:r>
          </a:p>
        </p:txBody>
      </p:sp>
      <p:sp>
        <p:nvSpPr>
          <p:cNvPr id="73" name="Callout: Mainframe">
            <a:extLst>
              <a:ext uri="{FF2B5EF4-FFF2-40B4-BE49-F238E27FC236}">
                <a16:creationId xmlns:a16="http://schemas.microsoft.com/office/drawing/2014/main" id="{9691E812-7752-4E29-8E6F-056C96479A5C}"/>
              </a:ext>
              <a:ext uri="{C183D7F6-B498-43B3-948B-1728B52AA6E4}">
                <adec:decorative xmlns:adec="http://schemas.microsoft.com/office/drawing/2017/decorative" val="1"/>
              </a:ext>
            </a:extLst>
          </p:cNvPr>
          <p:cNvSpPr/>
          <p:nvPr/>
        </p:nvSpPr>
        <p:spPr>
          <a:xfrm>
            <a:off x="131142" y="4722888"/>
            <a:ext cx="2329230" cy="338554"/>
          </a:xfrm>
          <a:prstGeom prst="borderCallout1">
            <a:avLst>
              <a:gd name="adj1" fmla="val -5723"/>
              <a:gd name="adj2" fmla="val 21222"/>
              <a:gd name="adj3" fmla="val -215914"/>
              <a:gd name="adj4" fmla="val 20887"/>
            </a:avLst>
          </a:prstGeom>
          <a:solidFill>
            <a:schemeClr val="accent5"/>
          </a:solidFill>
          <a:ln w="44450">
            <a:solidFill>
              <a:schemeClr val="accent5"/>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bg1"/>
                </a:solidFill>
              </a:rPr>
              <a:t>Mainframe</a:t>
            </a:r>
          </a:p>
        </p:txBody>
      </p:sp>
      <p:sp>
        <p:nvSpPr>
          <p:cNvPr id="28" name="TextBox 1980">
            <a:extLst>
              <a:ext uri="{FF2B5EF4-FFF2-40B4-BE49-F238E27FC236}">
                <a16:creationId xmlns:a16="http://schemas.microsoft.com/office/drawing/2014/main" id="{5EE95C0A-662E-426B-AC0E-97674162849C}"/>
              </a:ext>
            </a:extLst>
          </p:cNvPr>
          <p:cNvSpPr txBox="1"/>
          <p:nvPr/>
        </p:nvSpPr>
        <p:spPr>
          <a:xfrm>
            <a:off x="2541119" y="3670942"/>
            <a:ext cx="738293" cy="369332"/>
          </a:xfrm>
          <a:prstGeom prst="rect">
            <a:avLst/>
          </a:prstGeom>
          <a:noFill/>
        </p:spPr>
        <p:txBody>
          <a:bodyPr wrap="square" rtlCol="0">
            <a:spAutoFit/>
          </a:bodyPr>
          <a:lstStyle/>
          <a:p>
            <a:pPr algn="ctr"/>
            <a:r>
              <a:rPr lang="en-US" dirty="0"/>
              <a:t>1980</a:t>
            </a:r>
          </a:p>
        </p:txBody>
      </p:sp>
      <p:sp>
        <p:nvSpPr>
          <p:cNvPr id="76" name="Callout: ClientServer">
            <a:extLst>
              <a:ext uri="{FF2B5EF4-FFF2-40B4-BE49-F238E27FC236}">
                <a16:creationId xmlns:a16="http://schemas.microsoft.com/office/drawing/2014/main" id="{F7A301BA-4644-4925-93F4-3A2E9B9612A1}"/>
              </a:ext>
              <a:ext uri="{C183D7F6-B498-43B3-948B-1728B52AA6E4}">
                <adec:decorative xmlns:adec="http://schemas.microsoft.com/office/drawing/2017/decorative" val="1"/>
              </a:ext>
            </a:extLst>
          </p:cNvPr>
          <p:cNvSpPr/>
          <p:nvPr/>
        </p:nvSpPr>
        <p:spPr>
          <a:xfrm>
            <a:off x="2541119" y="4722888"/>
            <a:ext cx="2565957" cy="338554"/>
          </a:xfrm>
          <a:prstGeom prst="borderCallout1">
            <a:avLst>
              <a:gd name="adj1" fmla="val -9248"/>
              <a:gd name="adj2" fmla="val 29757"/>
              <a:gd name="adj3" fmla="val -342575"/>
              <a:gd name="adj4" fmla="val 29316"/>
            </a:avLst>
          </a:prstGeom>
          <a:solidFill>
            <a:schemeClr val="accent5"/>
          </a:solidFill>
          <a:ln w="44450">
            <a:solidFill>
              <a:schemeClr val="accent5"/>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bg1"/>
                </a:solidFill>
              </a:rPr>
              <a:t>Client-Server</a:t>
            </a:r>
          </a:p>
        </p:txBody>
      </p:sp>
      <p:sp>
        <p:nvSpPr>
          <p:cNvPr id="29" name="TextBox 1990">
            <a:extLst>
              <a:ext uri="{FF2B5EF4-FFF2-40B4-BE49-F238E27FC236}">
                <a16:creationId xmlns:a16="http://schemas.microsoft.com/office/drawing/2014/main" id="{B04B20DC-EC10-46AA-BC76-BF6931D8D7EE}"/>
              </a:ext>
            </a:extLst>
          </p:cNvPr>
          <p:cNvSpPr txBox="1"/>
          <p:nvPr/>
        </p:nvSpPr>
        <p:spPr>
          <a:xfrm>
            <a:off x="4505559" y="3677963"/>
            <a:ext cx="738293" cy="369332"/>
          </a:xfrm>
          <a:prstGeom prst="rect">
            <a:avLst/>
          </a:prstGeom>
          <a:noFill/>
        </p:spPr>
        <p:txBody>
          <a:bodyPr wrap="square" rtlCol="0">
            <a:spAutoFit/>
          </a:bodyPr>
          <a:lstStyle/>
          <a:p>
            <a:pPr algn="ctr"/>
            <a:r>
              <a:rPr lang="en-US" dirty="0"/>
              <a:t>1990</a:t>
            </a:r>
          </a:p>
        </p:txBody>
      </p:sp>
      <p:sp>
        <p:nvSpPr>
          <p:cNvPr id="77" name="Callout: Internet">
            <a:extLst>
              <a:ext uri="{FF2B5EF4-FFF2-40B4-BE49-F238E27FC236}">
                <a16:creationId xmlns:a16="http://schemas.microsoft.com/office/drawing/2014/main" id="{E1D0E8C3-6A69-4C04-A5FB-99FB1F9260B1}"/>
              </a:ext>
              <a:ext uri="{C183D7F6-B498-43B3-948B-1728B52AA6E4}">
                <adec:decorative xmlns:adec="http://schemas.microsoft.com/office/drawing/2017/decorative" val="1"/>
              </a:ext>
            </a:extLst>
          </p:cNvPr>
          <p:cNvSpPr/>
          <p:nvPr/>
        </p:nvSpPr>
        <p:spPr>
          <a:xfrm>
            <a:off x="5187823" y="4722888"/>
            <a:ext cx="2757105" cy="338554"/>
          </a:xfrm>
          <a:prstGeom prst="borderCallout1">
            <a:avLst>
              <a:gd name="adj1" fmla="val -1152"/>
              <a:gd name="adj2" fmla="val 2864"/>
              <a:gd name="adj3" fmla="val -329855"/>
              <a:gd name="adj4" fmla="val 3061"/>
            </a:avLst>
          </a:prstGeom>
          <a:solidFill>
            <a:schemeClr val="accent5"/>
          </a:solidFill>
          <a:ln w="44450">
            <a:solidFill>
              <a:schemeClr val="accent5"/>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bg1"/>
                </a:solidFill>
              </a:rPr>
              <a:t>Internet 3-tier</a:t>
            </a:r>
          </a:p>
        </p:txBody>
      </p:sp>
      <p:sp>
        <p:nvSpPr>
          <p:cNvPr id="30" name="TextBox 2000">
            <a:extLst>
              <a:ext uri="{FF2B5EF4-FFF2-40B4-BE49-F238E27FC236}">
                <a16:creationId xmlns:a16="http://schemas.microsoft.com/office/drawing/2014/main" id="{A89EEB5E-B849-4C38-A46B-06A738063F30}"/>
              </a:ext>
            </a:extLst>
          </p:cNvPr>
          <p:cNvSpPr txBox="1"/>
          <p:nvPr/>
        </p:nvSpPr>
        <p:spPr>
          <a:xfrm>
            <a:off x="6653106" y="3647050"/>
            <a:ext cx="738293" cy="369332"/>
          </a:xfrm>
          <a:prstGeom prst="rect">
            <a:avLst/>
          </a:prstGeom>
          <a:noFill/>
        </p:spPr>
        <p:txBody>
          <a:bodyPr wrap="square" rtlCol="0">
            <a:spAutoFit/>
          </a:bodyPr>
          <a:lstStyle/>
          <a:p>
            <a:pPr algn="ctr"/>
            <a:r>
              <a:rPr lang="en-US" dirty="0"/>
              <a:t>2000</a:t>
            </a:r>
          </a:p>
        </p:txBody>
      </p:sp>
      <p:sp>
        <p:nvSpPr>
          <p:cNvPr id="31" name="TextBox 2010">
            <a:extLst>
              <a:ext uri="{FF2B5EF4-FFF2-40B4-BE49-F238E27FC236}">
                <a16:creationId xmlns:a16="http://schemas.microsoft.com/office/drawing/2014/main" id="{2DB0B919-D0FE-40D6-A600-240E882D0C3D}"/>
              </a:ext>
            </a:extLst>
          </p:cNvPr>
          <p:cNvSpPr txBox="1"/>
          <p:nvPr/>
        </p:nvSpPr>
        <p:spPr>
          <a:xfrm>
            <a:off x="8715530" y="3670942"/>
            <a:ext cx="738293" cy="369332"/>
          </a:xfrm>
          <a:prstGeom prst="rect">
            <a:avLst/>
          </a:prstGeom>
          <a:noFill/>
        </p:spPr>
        <p:txBody>
          <a:bodyPr wrap="square" rtlCol="0">
            <a:spAutoFit/>
          </a:bodyPr>
          <a:lstStyle/>
          <a:p>
            <a:pPr algn="ctr"/>
            <a:r>
              <a:rPr lang="en-US" dirty="0"/>
              <a:t>2010</a:t>
            </a:r>
          </a:p>
        </p:txBody>
      </p:sp>
      <p:sp>
        <p:nvSpPr>
          <p:cNvPr id="78" name="Callout: Microservices">
            <a:extLst>
              <a:ext uri="{FF2B5EF4-FFF2-40B4-BE49-F238E27FC236}">
                <a16:creationId xmlns:a16="http://schemas.microsoft.com/office/drawing/2014/main" id="{16A8A13D-34C5-4853-B8BD-ADD61A928F29}"/>
              </a:ext>
              <a:ext uri="{C183D7F6-B498-43B3-948B-1728B52AA6E4}">
                <adec:decorative xmlns:adec="http://schemas.microsoft.com/office/drawing/2017/decorative" val="1"/>
              </a:ext>
            </a:extLst>
          </p:cNvPr>
          <p:cNvSpPr/>
          <p:nvPr/>
        </p:nvSpPr>
        <p:spPr>
          <a:xfrm>
            <a:off x="8024148" y="4722888"/>
            <a:ext cx="3929501" cy="338554"/>
          </a:xfrm>
          <a:prstGeom prst="borderCallout1">
            <a:avLst>
              <a:gd name="adj1" fmla="val -5312"/>
              <a:gd name="adj2" fmla="val 50228"/>
              <a:gd name="adj3" fmla="val -337501"/>
              <a:gd name="adj4" fmla="val 50120"/>
            </a:avLst>
          </a:prstGeom>
          <a:solidFill>
            <a:schemeClr val="accent5"/>
          </a:solidFill>
          <a:ln w="44450">
            <a:solidFill>
              <a:schemeClr val="accent5"/>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bg1"/>
                </a:solidFill>
              </a:rPr>
              <a:t>Cloud-based microservices</a:t>
            </a:r>
          </a:p>
        </p:txBody>
      </p:sp>
      <p:sp>
        <p:nvSpPr>
          <p:cNvPr id="32" name="TextBox 2020">
            <a:extLst>
              <a:ext uri="{FF2B5EF4-FFF2-40B4-BE49-F238E27FC236}">
                <a16:creationId xmlns:a16="http://schemas.microsoft.com/office/drawing/2014/main" id="{F11D4EA0-AE71-4AFE-9A6D-60F691509563}"/>
              </a:ext>
            </a:extLst>
          </p:cNvPr>
          <p:cNvSpPr txBox="1"/>
          <p:nvPr/>
        </p:nvSpPr>
        <p:spPr>
          <a:xfrm>
            <a:off x="10731096" y="3691387"/>
            <a:ext cx="738293" cy="369332"/>
          </a:xfrm>
          <a:prstGeom prst="rect">
            <a:avLst/>
          </a:prstGeom>
          <a:noFill/>
        </p:spPr>
        <p:txBody>
          <a:bodyPr wrap="square" rtlCol="0">
            <a:spAutoFit/>
          </a:bodyPr>
          <a:lstStyle/>
          <a:p>
            <a:pPr algn="ctr"/>
            <a:r>
              <a:rPr lang="en-US" dirty="0"/>
              <a:t>2020</a:t>
            </a:r>
          </a:p>
        </p:txBody>
      </p:sp>
      <p:sp>
        <p:nvSpPr>
          <p:cNvPr id="9" name="Oval 8">
            <a:extLst>
              <a:ext uri="{FF2B5EF4-FFF2-40B4-BE49-F238E27FC236}">
                <a16:creationId xmlns:a16="http://schemas.microsoft.com/office/drawing/2014/main" id="{98F68B42-BA59-4FBC-9482-A2F8D23EAFD9}"/>
              </a:ext>
              <a:ext uri="{C183D7F6-B498-43B3-948B-1728B52AA6E4}">
                <adec:decorative xmlns:adec="http://schemas.microsoft.com/office/drawing/2017/decorative" val="1"/>
              </a:ext>
            </a:extLst>
          </p:cNvPr>
          <p:cNvSpPr>
            <a:spLocks noChangeAspect="1"/>
          </p:cNvSpPr>
          <p:nvPr/>
        </p:nvSpPr>
        <p:spPr>
          <a:xfrm>
            <a:off x="2620825"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28919E3-72EF-4E9F-8469-5993541AC34B}"/>
              </a:ext>
              <a:ext uri="{C183D7F6-B498-43B3-948B-1728B52AA6E4}">
                <adec:decorative xmlns:adec="http://schemas.microsoft.com/office/drawing/2017/decorative" val="1"/>
              </a:ext>
            </a:extLst>
          </p:cNvPr>
          <p:cNvSpPr>
            <a:spLocks noChangeAspect="1"/>
          </p:cNvSpPr>
          <p:nvPr/>
        </p:nvSpPr>
        <p:spPr>
          <a:xfrm>
            <a:off x="10860596"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2CEFE2E-4D16-4057-A59B-819B5FDD7A11}"/>
              </a:ext>
              <a:ext uri="{C183D7F6-B498-43B3-948B-1728B52AA6E4}">
                <adec:decorative xmlns:adec="http://schemas.microsoft.com/office/drawing/2017/decorative" val="1"/>
              </a:ext>
            </a:extLst>
          </p:cNvPr>
          <p:cNvSpPr>
            <a:spLocks noChangeAspect="1"/>
          </p:cNvSpPr>
          <p:nvPr/>
        </p:nvSpPr>
        <p:spPr>
          <a:xfrm>
            <a:off x="6740711"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9CA446C1-7C3D-4EAD-BB31-2E2A64B84E79}"/>
              </a:ext>
              <a:ext uri="{C183D7F6-B498-43B3-948B-1728B52AA6E4}">
                <adec:decorative xmlns:adec="http://schemas.microsoft.com/office/drawing/2017/decorative" val="1"/>
              </a:ext>
            </a:extLst>
          </p:cNvPr>
          <p:cNvSpPr>
            <a:spLocks noChangeAspect="1"/>
          </p:cNvSpPr>
          <p:nvPr/>
        </p:nvSpPr>
        <p:spPr>
          <a:xfrm>
            <a:off x="560882"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028C703F-B942-41B0-A48F-3D1C3E627BB8}"/>
              </a:ext>
              <a:ext uri="{C183D7F6-B498-43B3-948B-1728B52AA6E4}">
                <adec:decorative xmlns:adec="http://schemas.microsoft.com/office/drawing/2017/decorative" val="1"/>
              </a:ext>
            </a:extLst>
          </p:cNvPr>
          <p:cNvSpPr>
            <a:spLocks noChangeAspect="1"/>
          </p:cNvSpPr>
          <p:nvPr/>
        </p:nvSpPr>
        <p:spPr>
          <a:xfrm>
            <a:off x="4680768"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01856CCD-ABC6-423F-9730-9AAC7753D5EF}"/>
              </a:ext>
              <a:ext uri="{C183D7F6-B498-43B3-948B-1728B52AA6E4}">
                <adec:decorative xmlns:adec="http://schemas.microsoft.com/office/drawing/2017/decorative" val="1"/>
              </a:ext>
            </a:extLst>
          </p:cNvPr>
          <p:cNvSpPr>
            <a:spLocks noChangeAspect="1"/>
          </p:cNvSpPr>
          <p:nvPr/>
        </p:nvSpPr>
        <p:spPr>
          <a:xfrm>
            <a:off x="8800654" y="3489714"/>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05761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51</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a:xfrm>
            <a:off x="365760" y="299526"/>
            <a:ext cx="11569209" cy="731318"/>
          </a:xfrm>
        </p:spPr>
        <p:txBody>
          <a:bodyPr>
            <a:normAutofit/>
          </a:bodyPr>
          <a:lstStyle/>
          <a:p>
            <a:r>
              <a:rPr lang="en-US" dirty="0"/>
              <a:t>Modern data architecture</a:t>
            </a:r>
          </a:p>
        </p:txBody>
      </p:sp>
      <p:sp>
        <p:nvSpPr>
          <p:cNvPr id="101" name="Callout: Colors menu">
            <a:extLst>
              <a:ext uri="{FF2B5EF4-FFF2-40B4-BE49-F238E27FC236}">
                <a16:creationId xmlns:a16="http://schemas.microsoft.com/office/drawing/2014/main" id="{DBCA1ED2-FFE1-4CE3-8469-DD5A4522E37A}"/>
              </a:ext>
              <a:ext uri="{C183D7F6-B498-43B3-948B-1728B52AA6E4}">
                <adec:decorative xmlns:adec="http://schemas.microsoft.com/office/drawing/2017/decorative" val="0"/>
              </a:ext>
            </a:extLst>
          </p:cNvPr>
          <p:cNvSpPr/>
          <p:nvPr/>
        </p:nvSpPr>
        <p:spPr>
          <a:xfrm>
            <a:off x="351308" y="1280160"/>
            <a:ext cx="1991483" cy="3170099"/>
          </a:xfrm>
          <a:prstGeom prst="borderCallout1">
            <a:avLst>
              <a:gd name="adj1" fmla="val 50931"/>
              <a:gd name="adj2" fmla="val 100908"/>
              <a:gd name="adj3" fmla="val 50962"/>
              <a:gd name="adj4" fmla="val 81715"/>
            </a:avLst>
          </a:prstGeom>
          <a:solidFill>
            <a:schemeClr val="accent4"/>
          </a:solidFill>
          <a:ln w="44450">
            <a:solidFill>
              <a:schemeClr val="accent4"/>
            </a:solidFill>
            <a:headEnd type="none" w="med" len="med"/>
            <a:tailEnd type="arrow"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t">
            <a:spAutoFit/>
          </a:bodyPr>
          <a:lstStyle/>
          <a:p>
            <a:pPr algn="ctr">
              <a:spcAft>
                <a:spcPts val="600"/>
              </a:spcAft>
            </a:pPr>
            <a:r>
              <a:rPr lang="en-US" b="1" dirty="0">
                <a:solidFill>
                  <a:schemeClr val="tx2"/>
                </a:solidFill>
              </a:rPr>
              <a:t>Key design considerations</a:t>
            </a:r>
          </a:p>
          <a:p>
            <a:pPr marL="285750" indent="-285750">
              <a:spcAft>
                <a:spcPts val="600"/>
              </a:spcAft>
              <a:buFont typeface="Arial" panose="020B0604020202020204" pitchFamily="34" charset="0"/>
              <a:buChar char="•"/>
            </a:pPr>
            <a:r>
              <a:rPr lang="en-US" sz="1600" dirty="0">
                <a:solidFill>
                  <a:schemeClr val="tx1"/>
                </a:solidFill>
              </a:rPr>
              <a:t>Scalable data lake</a:t>
            </a:r>
          </a:p>
          <a:p>
            <a:pPr marL="285750" indent="-285750">
              <a:spcAft>
                <a:spcPts val="600"/>
              </a:spcAft>
              <a:buFont typeface="Arial" panose="020B0604020202020204" pitchFamily="34" charset="0"/>
              <a:buChar char="•"/>
            </a:pPr>
            <a:r>
              <a:rPr lang="en-US" sz="1600" dirty="0">
                <a:solidFill>
                  <a:schemeClr val="tx1"/>
                </a:solidFill>
              </a:rPr>
              <a:t>Performant and cost-effective components</a:t>
            </a:r>
          </a:p>
          <a:p>
            <a:pPr marL="285750" indent="-285750">
              <a:spcAft>
                <a:spcPts val="600"/>
              </a:spcAft>
              <a:buFont typeface="Arial" panose="020B0604020202020204" pitchFamily="34" charset="0"/>
              <a:buChar char="•"/>
            </a:pPr>
            <a:r>
              <a:rPr lang="en-US" sz="1600" dirty="0">
                <a:solidFill>
                  <a:schemeClr val="tx1"/>
                </a:solidFill>
              </a:rPr>
              <a:t>Seamless data movement</a:t>
            </a:r>
          </a:p>
          <a:p>
            <a:pPr marL="285750" indent="-285750">
              <a:spcAft>
                <a:spcPts val="600"/>
              </a:spcAft>
              <a:buFont typeface="Arial" panose="020B0604020202020204" pitchFamily="34" charset="0"/>
              <a:buChar char="•"/>
            </a:pPr>
            <a:r>
              <a:rPr lang="en-US" sz="1600" dirty="0">
                <a:solidFill>
                  <a:schemeClr val="tx1"/>
                </a:solidFill>
              </a:rPr>
              <a:t>Unified governance</a:t>
            </a:r>
          </a:p>
        </p:txBody>
      </p:sp>
      <p:grpSp>
        <p:nvGrpSpPr>
          <p:cNvPr id="11" name="Group 10">
            <a:extLst>
              <a:ext uri="{FF2B5EF4-FFF2-40B4-BE49-F238E27FC236}">
                <a16:creationId xmlns:a16="http://schemas.microsoft.com/office/drawing/2014/main" id="{5C8CAC3F-8105-48BC-9751-28DAD47D387E}"/>
              </a:ext>
            </a:extLst>
          </p:cNvPr>
          <p:cNvGrpSpPr/>
          <p:nvPr/>
        </p:nvGrpSpPr>
        <p:grpSpPr>
          <a:xfrm>
            <a:off x="3952530" y="2232702"/>
            <a:ext cx="4264073" cy="3018621"/>
            <a:chOff x="3914952" y="2195124"/>
            <a:chExt cx="4264073" cy="3018621"/>
          </a:xfrm>
        </p:grpSpPr>
        <p:grpSp>
          <p:nvGrpSpPr>
            <p:cNvPr id="128" name="Group 127">
              <a:extLst>
                <a:ext uri="{FF2B5EF4-FFF2-40B4-BE49-F238E27FC236}">
                  <a16:creationId xmlns:a16="http://schemas.microsoft.com/office/drawing/2014/main" id="{3301AAAB-CC31-4F24-BFAB-B57E82F630A0}"/>
                </a:ext>
              </a:extLst>
            </p:cNvPr>
            <p:cNvGrpSpPr/>
            <p:nvPr/>
          </p:nvGrpSpPr>
          <p:grpSpPr>
            <a:xfrm>
              <a:off x="5137132" y="3052791"/>
              <a:ext cx="1609308" cy="1280161"/>
              <a:chOff x="1511023" y="2717789"/>
              <a:chExt cx="1465384" cy="1165673"/>
            </a:xfrm>
          </p:grpSpPr>
          <p:sp>
            <p:nvSpPr>
              <p:cNvPr id="125" name="Oval 124">
                <a:extLst>
                  <a:ext uri="{FF2B5EF4-FFF2-40B4-BE49-F238E27FC236}">
                    <a16:creationId xmlns:a16="http://schemas.microsoft.com/office/drawing/2014/main" id="{B8D81190-9A90-48F8-B383-754C30D8C0DB}"/>
                  </a:ext>
                  <a:ext uri="{C183D7F6-B498-43B3-948B-1728B52AA6E4}">
                    <adec:decorative xmlns:adec="http://schemas.microsoft.com/office/drawing/2017/decorative" val="1"/>
                  </a:ext>
                </a:extLst>
              </p:cNvPr>
              <p:cNvSpPr>
                <a:spLocks noChangeAspect="1"/>
              </p:cNvSpPr>
              <p:nvPr/>
            </p:nvSpPr>
            <p:spPr>
              <a:xfrm>
                <a:off x="1644133" y="2717789"/>
                <a:ext cx="1165673" cy="1165673"/>
              </a:xfrm>
              <a:prstGeom prst="ellipse">
                <a:avLst/>
              </a:prstGeom>
              <a:solidFill>
                <a:schemeClr val="bg1"/>
              </a:solidFill>
              <a:ln w="25400">
                <a:solidFill>
                  <a:srgbClr val="418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Data lake">
                <a:extLst>
                  <a:ext uri="{FF2B5EF4-FFF2-40B4-BE49-F238E27FC236}">
                    <a16:creationId xmlns:a16="http://schemas.microsoft.com/office/drawing/2014/main" id="{B3AC331D-05DA-4ABF-8B15-C7FF5D14B389}"/>
                  </a:ext>
                </a:extLst>
              </p:cNvPr>
              <p:cNvSpPr txBox="1"/>
              <p:nvPr/>
            </p:nvSpPr>
            <p:spPr>
              <a:xfrm>
                <a:off x="1511023" y="3146347"/>
                <a:ext cx="1465384" cy="308276"/>
              </a:xfrm>
              <a:prstGeom prst="rect">
                <a:avLst/>
              </a:prstGeom>
              <a:noFill/>
            </p:spPr>
            <p:txBody>
              <a:bodyPr wrap="square" rtlCol="0">
                <a:spAutoFit/>
              </a:bodyPr>
              <a:lstStyle/>
              <a:p>
                <a:pPr algn="ctr"/>
                <a:r>
                  <a:rPr lang="en-US" sz="1600" dirty="0"/>
                  <a:t>Data lake</a:t>
                </a:r>
              </a:p>
            </p:txBody>
          </p:sp>
        </p:grpSp>
        <p:cxnSp>
          <p:nvCxnSpPr>
            <p:cNvPr id="33" name="ArrowWithAltTextDescription" descr="Data moves between data lake and other stores and also moves between stores. ">
              <a:extLst>
                <a:ext uri="{FF2B5EF4-FFF2-40B4-BE49-F238E27FC236}">
                  <a16:creationId xmlns:a16="http://schemas.microsoft.com/office/drawing/2014/main" id="{92849913-BB5A-4225-B784-960BB5EA7E5F}"/>
                </a:ext>
                <a:ext uri="{C183D7F6-B498-43B3-948B-1728B52AA6E4}">
                  <adec:decorative xmlns:adec="http://schemas.microsoft.com/office/drawing/2017/decorative" val="0"/>
                </a:ext>
              </a:extLst>
            </p:cNvPr>
            <p:cNvCxnSpPr>
              <a:cxnSpLocks/>
            </p:cNvCxnSpPr>
            <p:nvPr/>
          </p:nvCxnSpPr>
          <p:spPr>
            <a:xfrm flipV="1">
              <a:off x="5941788" y="4393569"/>
              <a:ext cx="0" cy="301263"/>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sp>
          <p:nvSpPr>
            <p:cNvPr id="118" name="Datawarehouse">
              <a:extLst>
                <a:ext uri="{FF2B5EF4-FFF2-40B4-BE49-F238E27FC236}">
                  <a16:creationId xmlns:a16="http://schemas.microsoft.com/office/drawing/2014/main" id="{506EF311-F12A-4178-A66B-3F543A538F9C}"/>
                </a:ext>
              </a:extLst>
            </p:cNvPr>
            <p:cNvSpPr txBox="1"/>
            <p:nvPr/>
          </p:nvSpPr>
          <p:spPr>
            <a:xfrm>
              <a:off x="5057285" y="4628970"/>
              <a:ext cx="1732221" cy="584775"/>
            </a:xfrm>
            <a:prstGeom prst="rect">
              <a:avLst/>
            </a:prstGeom>
            <a:noFill/>
          </p:spPr>
          <p:txBody>
            <a:bodyPr wrap="square" rtlCol="0">
              <a:spAutoFit/>
            </a:bodyPr>
            <a:lstStyle/>
            <a:p>
              <a:pPr algn="ctr"/>
              <a:r>
                <a:rPr lang="en-US" sz="1600" dirty="0"/>
                <a:t>Data warehousing</a:t>
              </a:r>
            </a:p>
          </p:txBody>
        </p:sp>
        <p:sp>
          <p:nvSpPr>
            <p:cNvPr id="123" name="Log">
              <a:extLst>
                <a:ext uri="{FF2B5EF4-FFF2-40B4-BE49-F238E27FC236}">
                  <a16:creationId xmlns:a16="http://schemas.microsoft.com/office/drawing/2014/main" id="{53C93820-DD9D-42ED-A066-C716E2D1BCC5}"/>
                </a:ext>
              </a:extLst>
            </p:cNvPr>
            <p:cNvSpPr txBox="1"/>
            <p:nvPr/>
          </p:nvSpPr>
          <p:spPr>
            <a:xfrm>
              <a:off x="3935322" y="4026195"/>
              <a:ext cx="1359274" cy="642209"/>
            </a:xfrm>
            <a:prstGeom prst="rect">
              <a:avLst/>
            </a:prstGeom>
            <a:noFill/>
          </p:spPr>
          <p:txBody>
            <a:bodyPr wrap="square" rtlCol="0">
              <a:spAutoFit/>
            </a:bodyPr>
            <a:lstStyle/>
            <a:p>
              <a:pPr algn="ctr"/>
              <a:r>
                <a:rPr lang="en-US" sz="1600" dirty="0"/>
                <a:t>Log analytics</a:t>
              </a:r>
            </a:p>
          </p:txBody>
        </p:sp>
        <p:sp>
          <p:nvSpPr>
            <p:cNvPr id="122" name="Big Data">
              <a:extLst>
                <a:ext uri="{FF2B5EF4-FFF2-40B4-BE49-F238E27FC236}">
                  <a16:creationId xmlns:a16="http://schemas.microsoft.com/office/drawing/2014/main" id="{98912A2F-87AA-4881-A8F2-A7BD8BC7435B}"/>
                </a:ext>
              </a:extLst>
            </p:cNvPr>
            <p:cNvSpPr txBox="1"/>
            <p:nvPr/>
          </p:nvSpPr>
          <p:spPr>
            <a:xfrm>
              <a:off x="3914952" y="2809999"/>
              <a:ext cx="1436763" cy="584775"/>
            </a:xfrm>
            <a:prstGeom prst="rect">
              <a:avLst/>
            </a:prstGeom>
            <a:noFill/>
          </p:spPr>
          <p:txBody>
            <a:bodyPr wrap="square" rtlCol="0">
              <a:spAutoFit/>
            </a:bodyPr>
            <a:lstStyle/>
            <a:p>
              <a:pPr algn="ctr"/>
              <a:r>
                <a:rPr lang="en-US" sz="1600" dirty="0"/>
                <a:t>Big data processing</a:t>
              </a:r>
            </a:p>
          </p:txBody>
        </p:sp>
        <p:sp>
          <p:nvSpPr>
            <p:cNvPr id="121" name="RDS">
              <a:extLst>
                <a:ext uri="{FF2B5EF4-FFF2-40B4-BE49-F238E27FC236}">
                  <a16:creationId xmlns:a16="http://schemas.microsoft.com/office/drawing/2014/main" id="{E7F681E0-7772-42B0-9F52-130BB6574E3E}"/>
                </a:ext>
              </a:extLst>
            </p:cNvPr>
            <p:cNvSpPr txBox="1"/>
            <p:nvPr/>
          </p:nvSpPr>
          <p:spPr>
            <a:xfrm>
              <a:off x="4943024" y="2195124"/>
              <a:ext cx="2033386" cy="584775"/>
            </a:xfrm>
            <a:prstGeom prst="rect">
              <a:avLst/>
            </a:prstGeom>
            <a:noFill/>
          </p:spPr>
          <p:txBody>
            <a:bodyPr wrap="square" rtlCol="0">
              <a:spAutoFit/>
            </a:bodyPr>
            <a:lstStyle/>
            <a:p>
              <a:pPr algn="ctr"/>
              <a:r>
                <a:rPr lang="en-US" sz="1600" dirty="0"/>
                <a:t>Relational databases</a:t>
              </a:r>
            </a:p>
          </p:txBody>
        </p:sp>
        <p:sp>
          <p:nvSpPr>
            <p:cNvPr id="120" name="NoSQL">
              <a:extLst>
                <a:ext uri="{FF2B5EF4-FFF2-40B4-BE49-F238E27FC236}">
                  <a16:creationId xmlns:a16="http://schemas.microsoft.com/office/drawing/2014/main" id="{E0F00AFA-E40A-4DBC-B0EF-29A10FF26841}"/>
                </a:ext>
              </a:extLst>
            </p:cNvPr>
            <p:cNvSpPr txBox="1"/>
            <p:nvPr/>
          </p:nvSpPr>
          <p:spPr>
            <a:xfrm>
              <a:off x="6464308" y="2781282"/>
              <a:ext cx="1714717" cy="584775"/>
            </a:xfrm>
            <a:prstGeom prst="rect">
              <a:avLst/>
            </a:prstGeom>
            <a:noFill/>
          </p:spPr>
          <p:txBody>
            <a:bodyPr wrap="square" rtlCol="0">
              <a:spAutoFit/>
            </a:bodyPr>
            <a:lstStyle/>
            <a:p>
              <a:pPr algn="ctr"/>
              <a:r>
                <a:rPr lang="en-US" sz="1600" dirty="0"/>
                <a:t>Nonrelational databases</a:t>
              </a:r>
            </a:p>
          </p:txBody>
        </p:sp>
        <p:sp>
          <p:nvSpPr>
            <p:cNvPr id="119" name="ML">
              <a:extLst>
                <a:ext uri="{FF2B5EF4-FFF2-40B4-BE49-F238E27FC236}">
                  <a16:creationId xmlns:a16="http://schemas.microsoft.com/office/drawing/2014/main" id="{556EB656-870C-4C97-A17A-5CA351014016}"/>
                </a:ext>
              </a:extLst>
            </p:cNvPr>
            <p:cNvSpPr txBox="1"/>
            <p:nvPr/>
          </p:nvSpPr>
          <p:spPr>
            <a:xfrm>
              <a:off x="6633012" y="4012940"/>
              <a:ext cx="1280651" cy="830997"/>
            </a:xfrm>
            <a:prstGeom prst="rect">
              <a:avLst/>
            </a:prstGeom>
            <a:noFill/>
          </p:spPr>
          <p:txBody>
            <a:bodyPr wrap="square" rtlCol="0">
              <a:spAutoFit/>
            </a:bodyPr>
            <a:lstStyle/>
            <a:p>
              <a:pPr algn="ctr"/>
              <a:r>
                <a:rPr lang="en-US" sz="1600" dirty="0"/>
                <a:t>Machine learning (ML)</a:t>
              </a:r>
            </a:p>
          </p:txBody>
        </p:sp>
        <p:cxnSp>
          <p:nvCxnSpPr>
            <p:cNvPr id="108" name="Straight Arrow Connector 107">
              <a:extLst>
                <a:ext uri="{FF2B5EF4-FFF2-40B4-BE49-F238E27FC236}">
                  <a16:creationId xmlns:a16="http://schemas.microsoft.com/office/drawing/2014/main" id="{C0919E46-4B6A-4FD3-BC6F-F049C558F91C}"/>
                </a:ext>
                <a:ext uri="{C183D7F6-B498-43B3-948B-1728B52AA6E4}">
                  <adec:decorative xmlns:adec="http://schemas.microsoft.com/office/drawing/2017/decorative" val="1"/>
                </a:ext>
              </a:extLst>
            </p:cNvPr>
            <p:cNvCxnSpPr>
              <a:cxnSpLocks/>
            </p:cNvCxnSpPr>
            <p:nvPr/>
          </p:nvCxnSpPr>
          <p:spPr>
            <a:xfrm>
              <a:off x="5111550" y="3131159"/>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CFF0EFA-81D9-47F1-8DA9-16A22059C322}"/>
                </a:ext>
                <a:ext uri="{C183D7F6-B498-43B3-948B-1728B52AA6E4}">
                  <adec:decorative xmlns:adec="http://schemas.microsoft.com/office/drawing/2017/decorative" val="1"/>
                </a:ext>
              </a:extLst>
            </p:cNvPr>
            <p:cNvCxnSpPr>
              <a:cxnSpLocks/>
            </p:cNvCxnSpPr>
            <p:nvPr/>
          </p:nvCxnSpPr>
          <p:spPr>
            <a:xfrm flipH="1">
              <a:off x="5044324" y="3964303"/>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2B88CBC-076F-4EDC-B37B-503646FFEA98}"/>
                </a:ext>
                <a:ext uri="{C183D7F6-B498-43B3-948B-1728B52AA6E4}">
                  <adec:decorative xmlns:adec="http://schemas.microsoft.com/office/drawing/2017/decorative" val="1"/>
                </a:ext>
              </a:extLst>
            </p:cNvPr>
            <p:cNvCxnSpPr>
              <a:cxnSpLocks/>
            </p:cNvCxnSpPr>
            <p:nvPr/>
          </p:nvCxnSpPr>
          <p:spPr>
            <a:xfrm rot="20700000" flipH="1" flipV="1">
              <a:off x="6536626" y="3995969"/>
              <a:ext cx="200842" cy="211364"/>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1209F-E195-44C6-883D-520B811391EA}"/>
                </a:ext>
                <a:ext uri="{C183D7F6-B498-43B3-948B-1728B52AA6E4}">
                  <adec:decorative xmlns:adec="http://schemas.microsoft.com/office/drawing/2017/decorative" val="1"/>
                </a:ext>
              </a:extLst>
            </p:cNvPr>
            <p:cNvCxnSpPr>
              <a:cxnSpLocks/>
            </p:cNvCxnSpPr>
            <p:nvPr/>
          </p:nvCxnSpPr>
          <p:spPr>
            <a:xfrm flipH="1">
              <a:off x="6495103" y="3154091"/>
              <a:ext cx="236026" cy="176946"/>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5C4F741-9C3E-4309-8039-5CA5D09A1934}"/>
                </a:ext>
                <a:ext uri="{C183D7F6-B498-43B3-948B-1728B52AA6E4}">
                  <adec:decorative xmlns:adec="http://schemas.microsoft.com/office/drawing/2017/decorative" val="1"/>
                </a:ext>
              </a:extLst>
            </p:cNvPr>
            <p:cNvCxnSpPr>
              <a:cxnSpLocks/>
            </p:cNvCxnSpPr>
            <p:nvPr/>
          </p:nvCxnSpPr>
          <p:spPr>
            <a:xfrm flipH="1" flipV="1">
              <a:off x="5941788" y="2722279"/>
              <a:ext cx="0" cy="301263"/>
            </a:xfrm>
            <a:prstGeom prst="straightConnector1">
              <a:avLst/>
            </a:prstGeom>
            <a:ln w="12700">
              <a:solidFill>
                <a:srgbClr val="418B25"/>
              </a:solidFill>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F40A992-3426-4DBC-A6F3-4CAD507ACC79}"/>
                </a:ext>
                <a:ext uri="{C183D7F6-B498-43B3-948B-1728B52AA6E4}">
                  <adec:decorative xmlns:adec="http://schemas.microsoft.com/office/drawing/2017/decorative" val="1"/>
                </a:ext>
              </a:extLst>
            </p:cNvPr>
            <p:cNvCxnSpPr>
              <a:cxnSpLocks/>
            </p:cNvCxnSpPr>
            <p:nvPr/>
          </p:nvCxnSpPr>
          <p:spPr>
            <a:xfrm flipV="1">
              <a:off x="6380210" y="4524996"/>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E9E7ACE-E6E1-4ABF-A918-3458FB18C4D1}"/>
                </a:ext>
                <a:ext uri="{C183D7F6-B498-43B3-948B-1728B52AA6E4}">
                  <adec:decorative xmlns:adec="http://schemas.microsoft.com/office/drawing/2017/decorative" val="1"/>
                </a:ext>
              </a:extLst>
            </p:cNvPr>
            <p:cNvCxnSpPr>
              <a:cxnSpLocks/>
            </p:cNvCxnSpPr>
            <p:nvPr/>
          </p:nvCxnSpPr>
          <p:spPr>
            <a:xfrm flipV="1">
              <a:off x="7259933" y="3308105"/>
              <a:ext cx="0" cy="793546"/>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943D8C-17F5-495D-BFC4-208295317429}"/>
                </a:ext>
                <a:ext uri="{C183D7F6-B498-43B3-948B-1728B52AA6E4}">
                  <adec:decorative xmlns:adec="http://schemas.microsoft.com/office/drawing/2017/decorative" val="1"/>
                </a:ext>
              </a:extLst>
            </p:cNvPr>
            <p:cNvCxnSpPr>
              <a:cxnSpLocks/>
            </p:cNvCxnSpPr>
            <p:nvPr/>
          </p:nvCxnSpPr>
          <p:spPr>
            <a:xfrm flipV="1">
              <a:off x="4614959" y="3308105"/>
              <a:ext cx="0" cy="793546"/>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CC455E5-47CB-4C19-9DCB-79DAF416F5B8}"/>
                </a:ext>
                <a:ext uri="{C183D7F6-B498-43B3-948B-1728B52AA6E4}">
                  <adec:decorative xmlns:adec="http://schemas.microsoft.com/office/drawing/2017/decorative" val="1"/>
                </a:ext>
              </a:extLst>
            </p:cNvPr>
            <p:cNvCxnSpPr>
              <a:cxnSpLocks/>
            </p:cNvCxnSpPr>
            <p:nvPr/>
          </p:nvCxnSpPr>
          <p:spPr>
            <a:xfrm flipV="1">
              <a:off x="4776458" y="2445869"/>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DFE9295-60CF-46FE-B0E3-0F34725A0207}"/>
                </a:ext>
                <a:ext uri="{C183D7F6-B498-43B3-948B-1728B52AA6E4}">
                  <adec:decorative xmlns:adec="http://schemas.microsoft.com/office/drawing/2017/decorative" val="1"/>
                </a:ext>
              </a:extLst>
            </p:cNvPr>
            <p:cNvCxnSpPr>
              <a:cxnSpLocks/>
            </p:cNvCxnSpPr>
            <p:nvPr/>
          </p:nvCxnSpPr>
          <p:spPr>
            <a:xfrm flipH="1" flipV="1">
              <a:off x="6423303" y="2421675"/>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E59C85-B5B0-4C5F-ADE4-2F311683F6E3}"/>
                </a:ext>
                <a:ext uri="{C183D7F6-B498-43B3-948B-1728B52AA6E4}">
                  <adec:decorative xmlns:adec="http://schemas.microsoft.com/office/drawing/2017/decorative" val="1"/>
                </a:ext>
              </a:extLst>
            </p:cNvPr>
            <p:cNvCxnSpPr>
              <a:cxnSpLocks/>
            </p:cNvCxnSpPr>
            <p:nvPr/>
          </p:nvCxnSpPr>
          <p:spPr>
            <a:xfrm flipH="1" flipV="1">
              <a:off x="4810237" y="4537319"/>
              <a:ext cx="668959" cy="429881"/>
            </a:xfrm>
            <a:prstGeom prst="straightConnector1">
              <a:avLst/>
            </a:prstGeom>
            <a:ln w="12700">
              <a:solidFill>
                <a:srgbClr val="005276"/>
              </a:solidFill>
              <a:prstDash val="dashDot"/>
              <a:headEnd type="arrow" w="lg"/>
              <a:tailEnd type="arrow"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98380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5FC7033-6519-43C7-BDC3-77DDF7EB8094}"/>
              </a:ext>
            </a:extLst>
          </p:cNvPr>
          <p:cNvGrpSpPr/>
          <p:nvPr/>
        </p:nvGrpSpPr>
        <p:grpSpPr>
          <a:xfrm>
            <a:off x="1963093" y="1077103"/>
            <a:ext cx="7810195" cy="5442433"/>
            <a:chOff x="1963093" y="1077103"/>
            <a:chExt cx="7810195" cy="5442433"/>
          </a:xfrm>
        </p:grpSpPr>
        <p:grpSp>
          <p:nvGrpSpPr>
            <p:cNvPr id="2" name="Group 1">
              <a:extLst>
                <a:ext uri="{FF2B5EF4-FFF2-40B4-BE49-F238E27FC236}">
                  <a16:creationId xmlns:a16="http://schemas.microsoft.com/office/drawing/2014/main" id="{DC88819B-9E93-4D2A-8B20-1AD17364B4D3}"/>
                </a:ext>
              </a:extLst>
            </p:cNvPr>
            <p:cNvGrpSpPr/>
            <p:nvPr/>
          </p:nvGrpSpPr>
          <p:grpSpPr>
            <a:xfrm>
              <a:off x="3468111" y="1077103"/>
              <a:ext cx="5006406" cy="5371349"/>
              <a:chOff x="3468111" y="1077103"/>
              <a:chExt cx="5006406" cy="5371349"/>
            </a:xfrm>
          </p:grpSpPr>
          <p:sp>
            <p:nvSpPr>
              <p:cNvPr id="65" name="Oval 64">
                <a:extLst>
                  <a:ext uri="{FF2B5EF4-FFF2-40B4-BE49-F238E27FC236}">
                    <a16:creationId xmlns:a16="http://schemas.microsoft.com/office/drawing/2014/main" id="{66C6A25D-A240-47F4-8A05-D855F6CBEE1A}"/>
                  </a:ext>
                </a:extLst>
              </p:cNvPr>
              <p:cNvSpPr>
                <a:spLocks noChangeAspect="1"/>
              </p:cNvSpPr>
              <p:nvPr/>
            </p:nvSpPr>
            <p:spPr>
              <a:xfrm>
                <a:off x="3602934" y="1445285"/>
                <a:ext cx="4754880" cy="4754880"/>
              </a:xfrm>
              <a:prstGeom prst="ellipse">
                <a:avLst/>
              </a:prstGeom>
              <a:solidFill>
                <a:schemeClr val="bg1"/>
              </a:solidFill>
              <a:ln w="31750">
                <a:solidFill>
                  <a:srgbClr val="0052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6095020A-396B-4AB1-8AA2-F36616F2C2E2}"/>
                  </a:ext>
                </a:extLst>
              </p:cNvPr>
              <p:cNvGrpSpPr/>
              <p:nvPr/>
            </p:nvGrpSpPr>
            <p:grpSpPr>
              <a:xfrm>
                <a:off x="5528480" y="1077103"/>
                <a:ext cx="903788" cy="903788"/>
                <a:chOff x="3553293" y="1678146"/>
                <a:chExt cx="822960" cy="822960"/>
              </a:xfrm>
            </p:grpSpPr>
            <p:sp>
              <p:nvSpPr>
                <p:cNvPr id="71" name="Oval 70">
                  <a:extLst>
                    <a:ext uri="{FF2B5EF4-FFF2-40B4-BE49-F238E27FC236}">
                      <a16:creationId xmlns:a16="http://schemas.microsoft.com/office/drawing/2014/main" id="{18E70D54-82E9-49A6-958E-F52EC6B586E6}"/>
                    </a:ext>
                  </a:extLst>
                </p:cNvPr>
                <p:cNvSpPr>
                  <a:spLocks noChangeAspect="1"/>
                </p:cNvSpPr>
                <p:nvPr/>
              </p:nvSpPr>
              <p:spPr>
                <a:xfrm>
                  <a:off x="3553293" y="1678146"/>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0634946E-7FB3-40B2-8EF5-54C73619B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240" y="1861013"/>
                  <a:ext cx="491066" cy="457200"/>
                </a:xfrm>
                <a:prstGeom prst="rect">
                  <a:avLst/>
                </a:prstGeom>
              </p:spPr>
            </p:pic>
          </p:grpSp>
          <p:grpSp>
            <p:nvGrpSpPr>
              <p:cNvPr id="73" name="Group 72">
                <a:extLst>
                  <a:ext uri="{FF2B5EF4-FFF2-40B4-BE49-F238E27FC236}">
                    <a16:creationId xmlns:a16="http://schemas.microsoft.com/office/drawing/2014/main" id="{F28714BC-322E-4571-A6BF-93025A972B2F}"/>
                  </a:ext>
                </a:extLst>
              </p:cNvPr>
              <p:cNvGrpSpPr/>
              <p:nvPr/>
            </p:nvGrpSpPr>
            <p:grpSpPr>
              <a:xfrm>
                <a:off x="7505414" y="1813831"/>
                <a:ext cx="903788" cy="903788"/>
                <a:chOff x="4472041" y="2104909"/>
                <a:chExt cx="822960" cy="822960"/>
              </a:xfrm>
            </p:grpSpPr>
            <p:sp>
              <p:nvSpPr>
                <p:cNvPr id="74" name="Oval 73">
                  <a:extLst>
                    <a:ext uri="{FF2B5EF4-FFF2-40B4-BE49-F238E27FC236}">
                      <a16:creationId xmlns:a16="http://schemas.microsoft.com/office/drawing/2014/main" id="{AED79562-FF01-4017-B94F-3B5B4EDB6827}"/>
                    </a:ext>
                  </a:extLst>
                </p:cNvPr>
                <p:cNvSpPr>
                  <a:spLocks noChangeAspect="1"/>
                </p:cNvSpPr>
                <p:nvPr/>
              </p:nvSpPr>
              <p:spPr>
                <a:xfrm>
                  <a:off x="4472041" y="2104909"/>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34194B63-EA9E-43CB-9BCC-FED76FD4A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53" y="2281366"/>
                  <a:ext cx="391886" cy="457200"/>
                </a:xfrm>
                <a:prstGeom prst="rect">
                  <a:avLst/>
                </a:prstGeom>
              </p:spPr>
            </p:pic>
          </p:grpSp>
          <p:grpSp>
            <p:nvGrpSpPr>
              <p:cNvPr id="77" name="Group 76">
                <a:extLst>
                  <a:ext uri="{FF2B5EF4-FFF2-40B4-BE49-F238E27FC236}">
                    <a16:creationId xmlns:a16="http://schemas.microsoft.com/office/drawing/2014/main" id="{FA7C7B29-D3B9-4682-81AE-5B1C1D5206C7}"/>
                  </a:ext>
                </a:extLst>
              </p:cNvPr>
              <p:cNvGrpSpPr/>
              <p:nvPr/>
            </p:nvGrpSpPr>
            <p:grpSpPr>
              <a:xfrm>
                <a:off x="7570729" y="4560262"/>
                <a:ext cx="903788" cy="903788"/>
                <a:chOff x="4729604" y="3110949"/>
                <a:chExt cx="822960" cy="822960"/>
              </a:xfrm>
            </p:grpSpPr>
            <p:sp>
              <p:nvSpPr>
                <p:cNvPr id="78" name="Oval 77">
                  <a:extLst>
                    <a:ext uri="{FF2B5EF4-FFF2-40B4-BE49-F238E27FC236}">
                      <a16:creationId xmlns:a16="http://schemas.microsoft.com/office/drawing/2014/main" id="{0AF7C7BD-7454-42C5-9E68-770ED52DE208}"/>
                    </a:ext>
                  </a:extLst>
                </p:cNvPr>
                <p:cNvSpPr>
                  <a:spLocks noChangeAspect="1"/>
                </p:cNvSpPr>
                <p:nvPr/>
              </p:nvSpPr>
              <p:spPr>
                <a:xfrm>
                  <a:off x="4729604" y="3110949"/>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ACE94EF8-06B3-4457-92C0-154E6279B4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593" y="3301453"/>
                  <a:ext cx="448887" cy="457200"/>
                </a:xfrm>
                <a:prstGeom prst="rect">
                  <a:avLst/>
                </a:prstGeom>
              </p:spPr>
            </p:pic>
          </p:grpSp>
          <p:grpSp>
            <p:nvGrpSpPr>
              <p:cNvPr id="81" name="Group 80">
                <a:extLst>
                  <a:ext uri="{FF2B5EF4-FFF2-40B4-BE49-F238E27FC236}">
                    <a16:creationId xmlns:a16="http://schemas.microsoft.com/office/drawing/2014/main" id="{CA2B45B4-3540-4E85-A86D-160E8709BA40}"/>
                  </a:ext>
                </a:extLst>
              </p:cNvPr>
              <p:cNvGrpSpPr/>
              <p:nvPr/>
            </p:nvGrpSpPr>
            <p:grpSpPr>
              <a:xfrm>
                <a:off x="5528480" y="5544664"/>
                <a:ext cx="903788" cy="903788"/>
                <a:chOff x="3575329" y="3342677"/>
                <a:chExt cx="822960" cy="822960"/>
              </a:xfrm>
            </p:grpSpPr>
            <p:sp>
              <p:nvSpPr>
                <p:cNvPr id="83" name="Oval 82">
                  <a:extLst>
                    <a:ext uri="{FF2B5EF4-FFF2-40B4-BE49-F238E27FC236}">
                      <a16:creationId xmlns:a16="http://schemas.microsoft.com/office/drawing/2014/main" id="{C25C5A74-D0C7-4923-97B6-DE167514F0B5}"/>
                    </a:ext>
                  </a:extLst>
                </p:cNvPr>
                <p:cNvSpPr>
                  <a:spLocks noChangeAspect="1"/>
                </p:cNvSpPr>
                <p:nvPr/>
              </p:nvSpPr>
              <p:spPr>
                <a:xfrm>
                  <a:off x="3575329" y="3342677"/>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4" name="Picture 83">
                  <a:extLst>
                    <a:ext uri="{FF2B5EF4-FFF2-40B4-BE49-F238E27FC236}">
                      <a16:creationId xmlns:a16="http://schemas.microsoft.com/office/drawing/2014/main" id="{A1C5DEB3-6ED3-4799-8085-E847982AE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1688" y="3537454"/>
                  <a:ext cx="310242" cy="457200"/>
                </a:xfrm>
                <a:prstGeom prst="rect">
                  <a:avLst/>
                </a:prstGeom>
              </p:spPr>
            </p:pic>
          </p:grpSp>
          <p:grpSp>
            <p:nvGrpSpPr>
              <p:cNvPr id="85" name="Group 84">
                <a:extLst>
                  <a:ext uri="{FF2B5EF4-FFF2-40B4-BE49-F238E27FC236}">
                    <a16:creationId xmlns:a16="http://schemas.microsoft.com/office/drawing/2014/main" id="{99F1C3E5-5F49-44FA-9B4C-E9D2E49351C4}"/>
                  </a:ext>
                </a:extLst>
              </p:cNvPr>
              <p:cNvGrpSpPr/>
              <p:nvPr/>
            </p:nvGrpSpPr>
            <p:grpSpPr>
              <a:xfrm>
                <a:off x="3468111" y="4597715"/>
                <a:ext cx="903788" cy="903788"/>
                <a:chOff x="2848052" y="3019540"/>
                <a:chExt cx="822960" cy="822960"/>
              </a:xfrm>
            </p:grpSpPr>
            <p:sp>
              <p:nvSpPr>
                <p:cNvPr id="86" name="Oval 85">
                  <a:extLst>
                    <a:ext uri="{FF2B5EF4-FFF2-40B4-BE49-F238E27FC236}">
                      <a16:creationId xmlns:a16="http://schemas.microsoft.com/office/drawing/2014/main" id="{9EEABFDB-3774-44E1-8A43-0B9B3124DBDB}"/>
                    </a:ext>
                  </a:extLst>
                </p:cNvPr>
                <p:cNvSpPr>
                  <a:spLocks noChangeAspect="1"/>
                </p:cNvSpPr>
                <p:nvPr/>
              </p:nvSpPr>
              <p:spPr>
                <a:xfrm>
                  <a:off x="2848052" y="3019540"/>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a:extLst>
                    <a:ext uri="{FF2B5EF4-FFF2-40B4-BE49-F238E27FC236}">
                      <a16:creationId xmlns:a16="http://schemas.microsoft.com/office/drawing/2014/main" id="{84F782D6-12BC-42F2-B45D-42BFEBAB33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147" y="3207736"/>
                  <a:ext cx="446567" cy="446567"/>
                </a:xfrm>
                <a:prstGeom prst="rect">
                  <a:avLst/>
                </a:prstGeom>
              </p:spPr>
            </p:pic>
          </p:grpSp>
          <p:grpSp>
            <p:nvGrpSpPr>
              <p:cNvPr id="88" name="Group 87">
                <a:extLst>
                  <a:ext uri="{FF2B5EF4-FFF2-40B4-BE49-F238E27FC236}">
                    <a16:creationId xmlns:a16="http://schemas.microsoft.com/office/drawing/2014/main" id="{1658A806-EAE2-48AE-85CA-F7ACC766A07C}"/>
                  </a:ext>
                </a:extLst>
              </p:cNvPr>
              <p:cNvGrpSpPr/>
              <p:nvPr/>
            </p:nvGrpSpPr>
            <p:grpSpPr>
              <a:xfrm>
                <a:off x="3481174" y="1813831"/>
                <a:ext cx="903788" cy="903788"/>
                <a:chOff x="2642401" y="2249689"/>
                <a:chExt cx="822960" cy="822960"/>
              </a:xfrm>
            </p:grpSpPr>
            <p:sp>
              <p:nvSpPr>
                <p:cNvPr id="89" name="Oval 88">
                  <a:extLst>
                    <a:ext uri="{FF2B5EF4-FFF2-40B4-BE49-F238E27FC236}">
                      <a16:creationId xmlns:a16="http://schemas.microsoft.com/office/drawing/2014/main" id="{CB7A3077-B466-4E23-87B7-FD3907806F98}"/>
                    </a:ext>
                  </a:extLst>
                </p:cNvPr>
                <p:cNvSpPr>
                  <a:spLocks noChangeAspect="1"/>
                </p:cNvSpPr>
                <p:nvPr/>
              </p:nvSpPr>
              <p:spPr>
                <a:xfrm>
                  <a:off x="2642401" y="2249689"/>
                  <a:ext cx="822960" cy="8229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E1513351-FBBD-4A75-A59F-DC05FE819F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35671" y="2438993"/>
                  <a:ext cx="436418" cy="444352"/>
                </a:xfrm>
                <a:prstGeom prst="rect">
                  <a:avLst/>
                </a:prstGeom>
              </p:spPr>
            </p:pic>
          </p:grpSp>
        </p:grpSp>
        <p:sp>
          <p:nvSpPr>
            <p:cNvPr id="104" name="TextBox 103">
              <a:extLst>
                <a:ext uri="{FF2B5EF4-FFF2-40B4-BE49-F238E27FC236}">
                  <a16:creationId xmlns:a16="http://schemas.microsoft.com/office/drawing/2014/main" id="{60B46800-C37D-4E3B-8BEB-D7AA640F6876}"/>
                </a:ext>
              </a:extLst>
            </p:cNvPr>
            <p:cNvSpPr txBox="1"/>
            <p:nvPr/>
          </p:nvSpPr>
          <p:spPr>
            <a:xfrm>
              <a:off x="4243009" y="1133766"/>
              <a:ext cx="1714718" cy="338554"/>
            </a:xfrm>
            <a:prstGeom prst="rect">
              <a:avLst/>
            </a:prstGeom>
            <a:noFill/>
          </p:spPr>
          <p:txBody>
            <a:bodyPr wrap="square" rtlCol="0">
              <a:spAutoFit/>
            </a:bodyPr>
            <a:lstStyle/>
            <a:p>
              <a:pPr algn="ctr"/>
              <a:r>
                <a:rPr lang="en-US" sz="1600" dirty="0"/>
                <a:t>Aurora</a:t>
              </a:r>
            </a:p>
          </p:txBody>
        </p:sp>
        <p:sp>
          <p:nvSpPr>
            <p:cNvPr id="105" name="TextBox 104">
              <a:extLst>
                <a:ext uri="{FF2B5EF4-FFF2-40B4-BE49-F238E27FC236}">
                  <a16:creationId xmlns:a16="http://schemas.microsoft.com/office/drawing/2014/main" id="{7AF526AD-A9D0-4A2C-BC4F-668BA8C3CC31}"/>
                </a:ext>
              </a:extLst>
            </p:cNvPr>
            <p:cNvSpPr txBox="1"/>
            <p:nvPr/>
          </p:nvSpPr>
          <p:spPr>
            <a:xfrm>
              <a:off x="8406120" y="2089393"/>
              <a:ext cx="1292010" cy="338554"/>
            </a:xfrm>
            <a:prstGeom prst="rect">
              <a:avLst/>
            </a:prstGeom>
            <a:noFill/>
          </p:spPr>
          <p:txBody>
            <a:bodyPr wrap="square" rtlCol="0">
              <a:spAutoFit/>
            </a:bodyPr>
            <a:lstStyle/>
            <a:p>
              <a:pPr algn="ctr"/>
              <a:r>
                <a:rPr lang="en-US" sz="1600" dirty="0"/>
                <a:t>DynamoDB </a:t>
              </a:r>
            </a:p>
          </p:txBody>
        </p:sp>
        <p:sp>
          <p:nvSpPr>
            <p:cNvPr id="106" name="TextBox 105">
              <a:extLst>
                <a:ext uri="{FF2B5EF4-FFF2-40B4-BE49-F238E27FC236}">
                  <a16:creationId xmlns:a16="http://schemas.microsoft.com/office/drawing/2014/main" id="{B8D45F33-D1DA-4938-BB45-FEDB6547B047}"/>
                </a:ext>
              </a:extLst>
            </p:cNvPr>
            <p:cNvSpPr txBox="1"/>
            <p:nvPr/>
          </p:nvSpPr>
          <p:spPr>
            <a:xfrm>
              <a:off x="8492637" y="4833157"/>
              <a:ext cx="1280651" cy="338554"/>
            </a:xfrm>
            <a:prstGeom prst="rect">
              <a:avLst/>
            </a:prstGeom>
            <a:noFill/>
          </p:spPr>
          <p:txBody>
            <a:bodyPr wrap="square" rtlCol="0">
              <a:spAutoFit/>
            </a:bodyPr>
            <a:lstStyle/>
            <a:p>
              <a:pPr algn="ctr"/>
              <a:r>
                <a:rPr lang="en-US" sz="1600" dirty="0"/>
                <a:t>SageMaker</a:t>
              </a:r>
            </a:p>
          </p:txBody>
        </p:sp>
        <p:sp>
          <p:nvSpPr>
            <p:cNvPr id="107" name="TextBox 106">
              <a:extLst>
                <a:ext uri="{FF2B5EF4-FFF2-40B4-BE49-F238E27FC236}">
                  <a16:creationId xmlns:a16="http://schemas.microsoft.com/office/drawing/2014/main" id="{5D4FB3BF-C783-4380-9CCA-EDC5B6838F1F}"/>
                </a:ext>
              </a:extLst>
            </p:cNvPr>
            <p:cNvSpPr txBox="1"/>
            <p:nvPr/>
          </p:nvSpPr>
          <p:spPr>
            <a:xfrm>
              <a:off x="5863574" y="6180982"/>
              <a:ext cx="2610943" cy="338554"/>
            </a:xfrm>
            <a:prstGeom prst="rect">
              <a:avLst/>
            </a:prstGeom>
            <a:noFill/>
          </p:spPr>
          <p:txBody>
            <a:bodyPr wrap="square" rtlCol="0">
              <a:spAutoFit/>
            </a:bodyPr>
            <a:lstStyle/>
            <a:p>
              <a:pPr algn="ctr"/>
              <a:r>
                <a:rPr lang="en-US" sz="1600" dirty="0"/>
                <a:t>Amazon Redshift</a:t>
              </a:r>
            </a:p>
          </p:txBody>
        </p:sp>
        <p:sp>
          <p:nvSpPr>
            <p:cNvPr id="110" name="TextBox 109">
              <a:extLst>
                <a:ext uri="{FF2B5EF4-FFF2-40B4-BE49-F238E27FC236}">
                  <a16:creationId xmlns:a16="http://schemas.microsoft.com/office/drawing/2014/main" id="{A9CC20E3-834B-4881-B8F8-88F42E2D671B}"/>
                </a:ext>
              </a:extLst>
            </p:cNvPr>
            <p:cNvSpPr txBox="1"/>
            <p:nvPr/>
          </p:nvSpPr>
          <p:spPr>
            <a:xfrm>
              <a:off x="2356548" y="1966283"/>
              <a:ext cx="1288572" cy="584775"/>
            </a:xfrm>
            <a:prstGeom prst="rect">
              <a:avLst/>
            </a:prstGeom>
            <a:noFill/>
          </p:spPr>
          <p:txBody>
            <a:bodyPr wrap="square" rtlCol="0">
              <a:spAutoFit/>
            </a:bodyPr>
            <a:lstStyle/>
            <a:p>
              <a:pPr algn="ctr"/>
              <a:r>
                <a:rPr lang="en-US" sz="1600" dirty="0"/>
                <a:t>Amazon EMR</a:t>
              </a:r>
            </a:p>
          </p:txBody>
        </p:sp>
        <p:sp>
          <p:nvSpPr>
            <p:cNvPr id="112" name="TextBox 111">
              <a:extLst>
                <a:ext uri="{FF2B5EF4-FFF2-40B4-BE49-F238E27FC236}">
                  <a16:creationId xmlns:a16="http://schemas.microsoft.com/office/drawing/2014/main" id="{81C92AB7-41DC-42E9-8948-CCCAAD0A7BC3}"/>
                </a:ext>
              </a:extLst>
            </p:cNvPr>
            <p:cNvSpPr txBox="1"/>
            <p:nvPr/>
          </p:nvSpPr>
          <p:spPr>
            <a:xfrm>
              <a:off x="1963093" y="4710047"/>
              <a:ext cx="1609309" cy="584775"/>
            </a:xfrm>
            <a:prstGeom prst="rect">
              <a:avLst/>
            </a:prstGeom>
            <a:noFill/>
          </p:spPr>
          <p:txBody>
            <a:bodyPr wrap="square" rtlCol="0">
              <a:spAutoFit/>
            </a:bodyPr>
            <a:lstStyle/>
            <a:p>
              <a:pPr algn="ctr"/>
              <a:r>
                <a:rPr lang="en-US" sz="1600" dirty="0"/>
                <a:t>OpenSearch Service</a:t>
              </a:r>
            </a:p>
          </p:txBody>
        </p:sp>
      </p:grpSp>
      <p:sp>
        <p:nvSpPr>
          <p:cNvPr id="98" name="Slide Number Placeholder 97">
            <a:extLst>
              <a:ext uri="{FF2B5EF4-FFF2-40B4-BE49-F238E27FC236}">
                <a16:creationId xmlns:a16="http://schemas.microsoft.com/office/drawing/2014/main" id="{69C1E44D-9EE4-4862-818F-BD01CE5AD548}"/>
              </a:ext>
            </a:extLst>
          </p:cNvPr>
          <p:cNvSpPr>
            <a:spLocks noGrp="1"/>
          </p:cNvSpPr>
          <p:nvPr>
            <p:ph type="sldNum" sz="quarter" idx="20"/>
          </p:nvPr>
        </p:nvSpPr>
        <p:spPr/>
        <p:txBody>
          <a:bodyPr/>
          <a:lstStyle/>
          <a:p>
            <a:fld id="{930176A1-BCF0-4712-97A6-6B495F55390B}" type="slidenum">
              <a:rPr lang="en-US" smtClean="0"/>
              <a:pPr/>
              <a:t>52</a:t>
            </a:fld>
            <a:endParaRPr lang="en-US" dirty="0"/>
          </a:p>
        </p:txBody>
      </p:sp>
      <p:sp>
        <p:nvSpPr>
          <p:cNvPr id="4" name="Title 3">
            <a:extLst>
              <a:ext uri="{FF2B5EF4-FFF2-40B4-BE49-F238E27FC236}">
                <a16:creationId xmlns:a16="http://schemas.microsoft.com/office/drawing/2014/main" id="{D2F675E6-7AE8-457B-9992-31C69318B101}"/>
              </a:ext>
            </a:extLst>
          </p:cNvPr>
          <p:cNvSpPr>
            <a:spLocks noGrp="1"/>
          </p:cNvSpPr>
          <p:nvPr>
            <p:ph type="title"/>
          </p:nvPr>
        </p:nvSpPr>
        <p:spPr>
          <a:xfrm>
            <a:off x="365760" y="299526"/>
            <a:ext cx="11569209" cy="731318"/>
          </a:xfrm>
        </p:spPr>
        <p:txBody>
          <a:bodyPr>
            <a:normAutofit/>
          </a:bodyPr>
          <a:lstStyle/>
          <a:p>
            <a:r>
              <a:rPr lang="en-US" dirty="0"/>
              <a:t>Modern data architecture</a:t>
            </a:r>
          </a:p>
        </p:txBody>
      </p:sp>
      <p:pic>
        <p:nvPicPr>
          <p:cNvPr id="6" name="Picture 5" hidden="1">
            <a:extLst>
              <a:ext uri="{FF2B5EF4-FFF2-40B4-BE49-F238E27FC236}">
                <a16:creationId xmlns:a16="http://schemas.microsoft.com/office/drawing/2014/main" id="{3A153317-47AB-436D-9E0F-50836C813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141" y="1932175"/>
            <a:ext cx="539297" cy="502104"/>
          </a:xfrm>
          <a:prstGeom prst="rect">
            <a:avLst/>
          </a:prstGeom>
        </p:spPr>
      </p:pic>
      <p:pic>
        <p:nvPicPr>
          <p:cNvPr id="8" name="Picture 7" hidden="1">
            <a:extLst>
              <a:ext uri="{FF2B5EF4-FFF2-40B4-BE49-F238E27FC236}">
                <a16:creationId xmlns:a16="http://schemas.microsoft.com/office/drawing/2014/main" id="{9A4CF131-8DB6-42CE-A974-BCFD2F527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9517" y="2708561"/>
            <a:ext cx="430376" cy="502104"/>
          </a:xfrm>
          <a:prstGeom prst="rect">
            <a:avLst/>
          </a:prstGeom>
        </p:spPr>
      </p:pic>
      <p:pic>
        <p:nvPicPr>
          <p:cNvPr id="17" name="Picture 16" hidden="1">
            <a:extLst>
              <a:ext uri="{FF2B5EF4-FFF2-40B4-BE49-F238E27FC236}">
                <a16:creationId xmlns:a16="http://schemas.microsoft.com/office/drawing/2014/main" id="{6C3E89B6-8BB2-49BE-8937-7B55EC03E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8216" y="4149003"/>
            <a:ext cx="492975" cy="502104"/>
          </a:xfrm>
          <a:prstGeom prst="rect">
            <a:avLst/>
          </a:prstGeom>
        </p:spPr>
      </p:pic>
      <p:pic>
        <p:nvPicPr>
          <p:cNvPr id="15" name="Picture 14" hidden="1">
            <a:extLst>
              <a:ext uri="{FF2B5EF4-FFF2-40B4-BE49-F238E27FC236}">
                <a16:creationId xmlns:a16="http://schemas.microsoft.com/office/drawing/2014/main" id="{C458F058-FBC5-451E-A2E3-FF933DF2F9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433" y="4936628"/>
            <a:ext cx="340713" cy="502104"/>
          </a:xfrm>
          <a:prstGeom prst="rect">
            <a:avLst/>
          </a:prstGeom>
        </p:spPr>
      </p:pic>
      <p:pic>
        <p:nvPicPr>
          <p:cNvPr id="13" name="Picture 12" hidden="1">
            <a:extLst>
              <a:ext uri="{FF2B5EF4-FFF2-40B4-BE49-F238E27FC236}">
                <a16:creationId xmlns:a16="http://schemas.microsoft.com/office/drawing/2014/main" id="{B9FE4DEB-59F6-4D1C-BD05-5A907A1499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2474" y="4154841"/>
            <a:ext cx="490427" cy="490427"/>
          </a:xfrm>
          <a:prstGeom prst="rect">
            <a:avLst/>
          </a:prstGeom>
        </p:spPr>
      </p:pic>
      <p:pic>
        <p:nvPicPr>
          <p:cNvPr id="3" name="Picture 2" hidden="1">
            <a:extLst>
              <a:ext uri="{FF2B5EF4-FFF2-40B4-BE49-F238E27FC236}">
                <a16:creationId xmlns:a16="http://schemas.microsoft.com/office/drawing/2014/main" id="{5067454C-1527-4A2C-AEE5-5E637E9364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8046" y="2696674"/>
            <a:ext cx="479281" cy="487995"/>
          </a:xfrm>
          <a:prstGeom prst="rect">
            <a:avLst/>
          </a:prstGeom>
        </p:spPr>
      </p:pic>
      <p:grpSp>
        <p:nvGrpSpPr>
          <p:cNvPr id="11" name="Group 10">
            <a:extLst>
              <a:ext uri="{FF2B5EF4-FFF2-40B4-BE49-F238E27FC236}">
                <a16:creationId xmlns:a16="http://schemas.microsoft.com/office/drawing/2014/main" id="{5C8CAC3F-8105-48BC-9751-28DAD47D387E}"/>
              </a:ext>
            </a:extLst>
          </p:cNvPr>
          <p:cNvGrpSpPr/>
          <p:nvPr/>
        </p:nvGrpSpPr>
        <p:grpSpPr>
          <a:xfrm>
            <a:off x="3952530" y="2232702"/>
            <a:ext cx="4264073" cy="3018621"/>
            <a:chOff x="3914952" y="2195124"/>
            <a:chExt cx="4264073" cy="3018621"/>
          </a:xfrm>
        </p:grpSpPr>
        <p:grpSp>
          <p:nvGrpSpPr>
            <p:cNvPr id="128" name="Group 127">
              <a:extLst>
                <a:ext uri="{FF2B5EF4-FFF2-40B4-BE49-F238E27FC236}">
                  <a16:creationId xmlns:a16="http://schemas.microsoft.com/office/drawing/2014/main" id="{3301AAAB-CC31-4F24-BFAB-B57E82F630A0}"/>
                </a:ext>
              </a:extLst>
            </p:cNvPr>
            <p:cNvGrpSpPr/>
            <p:nvPr/>
          </p:nvGrpSpPr>
          <p:grpSpPr>
            <a:xfrm>
              <a:off x="5137132" y="3052791"/>
              <a:ext cx="1609308" cy="1280161"/>
              <a:chOff x="1511023" y="2717789"/>
              <a:chExt cx="1465384" cy="1165673"/>
            </a:xfrm>
          </p:grpSpPr>
          <p:sp>
            <p:nvSpPr>
              <p:cNvPr id="125" name="Oval 124">
                <a:extLst>
                  <a:ext uri="{FF2B5EF4-FFF2-40B4-BE49-F238E27FC236}">
                    <a16:creationId xmlns:a16="http://schemas.microsoft.com/office/drawing/2014/main" id="{B8D81190-9A90-48F8-B383-754C30D8C0DB}"/>
                  </a:ext>
                  <a:ext uri="{C183D7F6-B498-43B3-948B-1728B52AA6E4}">
                    <adec:decorative xmlns:adec="http://schemas.microsoft.com/office/drawing/2017/decorative" val="1"/>
                  </a:ext>
                </a:extLst>
              </p:cNvPr>
              <p:cNvSpPr>
                <a:spLocks noChangeAspect="1"/>
              </p:cNvSpPr>
              <p:nvPr/>
            </p:nvSpPr>
            <p:spPr>
              <a:xfrm>
                <a:off x="1644133" y="2717789"/>
                <a:ext cx="1165673" cy="1165673"/>
              </a:xfrm>
              <a:prstGeom prst="ellipse">
                <a:avLst/>
              </a:prstGeom>
              <a:solidFill>
                <a:schemeClr val="bg1"/>
              </a:solidFill>
              <a:ln w="25400">
                <a:solidFill>
                  <a:srgbClr val="418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6" name="Picture 125">
                <a:extLst>
                  <a:ext uri="{FF2B5EF4-FFF2-40B4-BE49-F238E27FC236}">
                    <a16:creationId xmlns:a16="http://schemas.microsoft.com/office/drawing/2014/main" id="{B5F189CC-E886-4330-8186-092F450EA7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5929" y="3015616"/>
                <a:ext cx="535577" cy="535577"/>
              </a:xfrm>
              <a:prstGeom prst="rect">
                <a:avLst/>
              </a:prstGeom>
            </p:spPr>
          </p:pic>
          <p:sp>
            <p:nvSpPr>
              <p:cNvPr id="127" name="Data lake">
                <a:extLst>
                  <a:ext uri="{FF2B5EF4-FFF2-40B4-BE49-F238E27FC236}">
                    <a16:creationId xmlns:a16="http://schemas.microsoft.com/office/drawing/2014/main" id="{B3AC331D-05DA-4ABF-8B15-C7FF5D14B389}"/>
                  </a:ext>
                </a:extLst>
              </p:cNvPr>
              <p:cNvSpPr txBox="1"/>
              <p:nvPr/>
            </p:nvSpPr>
            <p:spPr>
              <a:xfrm>
                <a:off x="1511023" y="3146347"/>
                <a:ext cx="1465384" cy="338554"/>
              </a:xfrm>
              <a:prstGeom prst="rect">
                <a:avLst/>
              </a:prstGeom>
              <a:noFill/>
            </p:spPr>
            <p:txBody>
              <a:bodyPr wrap="square" rtlCol="0">
                <a:spAutoFit/>
              </a:bodyPr>
              <a:lstStyle/>
              <a:p>
                <a:pPr algn="ctr"/>
                <a:r>
                  <a:rPr lang="en-US" sz="1600" dirty="0"/>
                  <a:t>Data Lake</a:t>
                </a:r>
              </a:p>
            </p:txBody>
          </p:sp>
        </p:grpSp>
        <p:cxnSp>
          <p:nvCxnSpPr>
            <p:cNvPr id="33" name="ArrowWithAltTextDescription" descr="Data moves between data lake and other stores and also moves between stores. ">
              <a:extLst>
                <a:ext uri="{FF2B5EF4-FFF2-40B4-BE49-F238E27FC236}">
                  <a16:creationId xmlns:a16="http://schemas.microsoft.com/office/drawing/2014/main" id="{92849913-BB5A-4225-B784-960BB5EA7E5F}"/>
                </a:ext>
                <a:ext uri="{C183D7F6-B498-43B3-948B-1728B52AA6E4}">
                  <adec:decorative xmlns:adec="http://schemas.microsoft.com/office/drawing/2017/decorative" val="0"/>
                </a:ext>
              </a:extLst>
            </p:cNvPr>
            <p:cNvCxnSpPr>
              <a:cxnSpLocks/>
            </p:cNvCxnSpPr>
            <p:nvPr/>
          </p:nvCxnSpPr>
          <p:spPr>
            <a:xfrm flipV="1">
              <a:off x="5941788" y="4393569"/>
              <a:ext cx="0" cy="301263"/>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sp>
          <p:nvSpPr>
            <p:cNvPr id="118" name="Datawarehouse">
              <a:extLst>
                <a:ext uri="{FF2B5EF4-FFF2-40B4-BE49-F238E27FC236}">
                  <a16:creationId xmlns:a16="http://schemas.microsoft.com/office/drawing/2014/main" id="{506EF311-F12A-4178-A66B-3F543A538F9C}"/>
                </a:ext>
              </a:extLst>
            </p:cNvPr>
            <p:cNvSpPr txBox="1"/>
            <p:nvPr/>
          </p:nvSpPr>
          <p:spPr>
            <a:xfrm>
              <a:off x="5057285" y="4628970"/>
              <a:ext cx="1732221" cy="584775"/>
            </a:xfrm>
            <a:prstGeom prst="rect">
              <a:avLst/>
            </a:prstGeom>
            <a:noFill/>
          </p:spPr>
          <p:txBody>
            <a:bodyPr wrap="square" rtlCol="0">
              <a:spAutoFit/>
            </a:bodyPr>
            <a:lstStyle/>
            <a:p>
              <a:pPr algn="ctr"/>
              <a:r>
                <a:rPr lang="en-US" sz="1600" dirty="0"/>
                <a:t>Data warehousing</a:t>
              </a:r>
            </a:p>
          </p:txBody>
        </p:sp>
        <p:sp>
          <p:nvSpPr>
            <p:cNvPr id="123" name="Log">
              <a:extLst>
                <a:ext uri="{FF2B5EF4-FFF2-40B4-BE49-F238E27FC236}">
                  <a16:creationId xmlns:a16="http://schemas.microsoft.com/office/drawing/2014/main" id="{53C93820-DD9D-42ED-A066-C716E2D1BCC5}"/>
                </a:ext>
              </a:extLst>
            </p:cNvPr>
            <p:cNvSpPr txBox="1"/>
            <p:nvPr/>
          </p:nvSpPr>
          <p:spPr>
            <a:xfrm>
              <a:off x="3935322" y="4026195"/>
              <a:ext cx="1359274" cy="642209"/>
            </a:xfrm>
            <a:prstGeom prst="rect">
              <a:avLst/>
            </a:prstGeom>
            <a:noFill/>
          </p:spPr>
          <p:txBody>
            <a:bodyPr wrap="square" rtlCol="0">
              <a:spAutoFit/>
            </a:bodyPr>
            <a:lstStyle/>
            <a:p>
              <a:pPr algn="ctr"/>
              <a:r>
                <a:rPr lang="en-US" sz="1600" dirty="0"/>
                <a:t>Log analytics</a:t>
              </a:r>
            </a:p>
          </p:txBody>
        </p:sp>
        <p:sp>
          <p:nvSpPr>
            <p:cNvPr id="122" name="Big Data">
              <a:extLst>
                <a:ext uri="{FF2B5EF4-FFF2-40B4-BE49-F238E27FC236}">
                  <a16:creationId xmlns:a16="http://schemas.microsoft.com/office/drawing/2014/main" id="{98912A2F-87AA-4881-A8F2-A7BD8BC7435B}"/>
                </a:ext>
              </a:extLst>
            </p:cNvPr>
            <p:cNvSpPr txBox="1"/>
            <p:nvPr/>
          </p:nvSpPr>
          <p:spPr>
            <a:xfrm>
              <a:off x="3914952" y="2809999"/>
              <a:ext cx="1436763" cy="584775"/>
            </a:xfrm>
            <a:prstGeom prst="rect">
              <a:avLst/>
            </a:prstGeom>
            <a:noFill/>
          </p:spPr>
          <p:txBody>
            <a:bodyPr wrap="square" rtlCol="0">
              <a:spAutoFit/>
            </a:bodyPr>
            <a:lstStyle/>
            <a:p>
              <a:pPr algn="ctr"/>
              <a:r>
                <a:rPr lang="en-US" sz="1600" dirty="0"/>
                <a:t>Big data processing</a:t>
              </a:r>
            </a:p>
          </p:txBody>
        </p:sp>
        <p:sp>
          <p:nvSpPr>
            <p:cNvPr id="121" name="RDS">
              <a:extLst>
                <a:ext uri="{FF2B5EF4-FFF2-40B4-BE49-F238E27FC236}">
                  <a16:creationId xmlns:a16="http://schemas.microsoft.com/office/drawing/2014/main" id="{E7F681E0-7772-42B0-9F52-130BB6574E3E}"/>
                </a:ext>
              </a:extLst>
            </p:cNvPr>
            <p:cNvSpPr txBox="1"/>
            <p:nvPr/>
          </p:nvSpPr>
          <p:spPr>
            <a:xfrm>
              <a:off x="4943024" y="2195124"/>
              <a:ext cx="2033386" cy="584775"/>
            </a:xfrm>
            <a:prstGeom prst="rect">
              <a:avLst/>
            </a:prstGeom>
            <a:noFill/>
          </p:spPr>
          <p:txBody>
            <a:bodyPr wrap="square" rtlCol="0">
              <a:spAutoFit/>
            </a:bodyPr>
            <a:lstStyle/>
            <a:p>
              <a:pPr algn="ctr"/>
              <a:r>
                <a:rPr lang="en-US" sz="1600" dirty="0"/>
                <a:t>Relational databases</a:t>
              </a:r>
            </a:p>
          </p:txBody>
        </p:sp>
        <p:sp>
          <p:nvSpPr>
            <p:cNvPr id="120" name="NoSQL">
              <a:extLst>
                <a:ext uri="{FF2B5EF4-FFF2-40B4-BE49-F238E27FC236}">
                  <a16:creationId xmlns:a16="http://schemas.microsoft.com/office/drawing/2014/main" id="{E0F00AFA-E40A-4DBC-B0EF-29A10FF26841}"/>
                </a:ext>
              </a:extLst>
            </p:cNvPr>
            <p:cNvSpPr txBox="1"/>
            <p:nvPr/>
          </p:nvSpPr>
          <p:spPr>
            <a:xfrm>
              <a:off x="6464308" y="2781282"/>
              <a:ext cx="1714717" cy="584775"/>
            </a:xfrm>
            <a:prstGeom prst="rect">
              <a:avLst/>
            </a:prstGeom>
            <a:noFill/>
          </p:spPr>
          <p:txBody>
            <a:bodyPr wrap="square" rtlCol="0">
              <a:spAutoFit/>
            </a:bodyPr>
            <a:lstStyle/>
            <a:p>
              <a:pPr algn="ctr"/>
              <a:r>
                <a:rPr lang="en-US" sz="1600" dirty="0"/>
                <a:t>Nonrelational databases</a:t>
              </a:r>
            </a:p>
          </p:txBody>
        </p:sp>
        <p:sp>
          <p:nvSpPr>
            <p:cNvPr id="119" name="ML">
              <a:extLst>
                <a:ext uri="{FF2B5EF4-FFF2-40B4-BE49-F238E27FC236}">
                  <a16:creationId xmlns:a16="http://schemas.microsoft.com/office/drawing/2014/main" id="{556EB656-870C-4C97-A17A-5CA351014016}"/>
                </a:ext>
              </a:extLst>
            </p:cNvPr>
            <p:cNvSpPr txBox="1"/>
            <p:nvPr/>
          </p:nvSpPr>
          <p:spPr>
            <a:xfrm>
              <a:off x="6633012" y="4012940"/>
              <a:ext cx="1280651" cy="584775"/>
            </a:xfrm>
            <a:prstGeom prst="rect">
              <a:avLst/>
            </a:prstGeom>
            <a:noFill/>
          </p:spPr>
          <p:txBody>
            <a:bodyPr wrap="square" rtlCol="0">
              <a:spAutoFit/>
            </a:bodyPr>
            <a:lstStyle/>
            <a:p>
              <a:pPr algn="ctr"/>
              <a:r>
                <a:rPr lang="en-US" sz="1600" dirty="0"/>
                <a:t>Machine learning</a:t>
              </a:r>
            </a:p>
          </p:txBody>
        </p:sp>
        <p:cxnSp>
          <p:nvCxnSpPr>
            <p:cNvPr id="108" name="Straight Arrow Connector 107">
              <a:extLst>
                <a:ext uri="{FF2B5EF4-FFF2-40B4-BE49-F238E27FC236}">
                  <a16:creationId xmlns:a16="http://schemas.microsoft.com/office/drawing/2014/main" id="{C0919E46-4B6A-4FD3-BC6F-F049C558F91C}"/>
                </a:ext>
                <a:ext uri="{C183D7F6-B498-43B3-948B-1728B52AA6E4}">
                  <adec:decorative xmlns:adec="http://schemas.microsoft.com/office/drawing/2017/decorative" val="1"/>
                </a:ext>
              </a:extLst>
            </p:cNvPr>
            <p:cNvCxnSpPr>
              <a:cxnSpLocks/>
            </p:cNvCxnSpPr>
            <p:nvPr/>
          </p:nvCxnSpPr>
          <p:spPr>
            <a:xfrm>
              <a:off x="5111550" y="3131159"/>
              <a:ext cx="236026" cy="176946"/>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CFF0EFA-81D9-47F1-8DA9-16A22059C322}"/>
                </a:ext>
                <a:ext uri="{C183D7F6-B498-43B3-948B-1728B52AA6E4}">
                  <adec:decorative xmlns:adec="http://schemas.microsoft.com/office/drawing/2017/decorative" val="1"/>
                </a:ext>
              </a:extLst>
            </p:cNvPr>
            <p:cNvCxnSpPr>
              <a:cxnSpLocks/>
            </p:cNvCxnSpPr>
            <p:nvPr/>
          </p:nvCxnSpPr>
          <p:spPr>
            <a:xfrm flipH="1">
              <a:off x="5044324" y="3964303"/>
              <a:ext cx="236026" cy="176946"/>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2B88CBC-076F-4EDC-B37B-503646FFEA98}"/>
                </a:ext>
                <a:ext uri="{C183D7F6-B498-43B3-948B-1728B52AA6E4}">
                  <adec:decorative xmlns:adec="http://schemas.microsoft.com/office/drawing/2017/decorative" val="1"/>
                </a:ext>
              </a:extLst>
            </p:cNvPr>
            <p:cNvCxnSpPr>
              <a:cxnSpLocks/>
            </p:cNvCxnSpPr>
            <p:nvPr/>
          </p:nvCxnSpPr>
          <p:spPr>
            <a:xfrm rot="20700000" flipH="1" flipV="1">
              <a:off x="6536626" y="3995969"/>
              <a:ext cx="200842" cy="211364"/>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1209F-E195-44C6-883D-520B811391EA}"/>
                </a:ext>
                <a:ext uri="{C183D7F6-B498-43B3-948B-1728B52AA6E4}">
                  <adec:decorative xmlns:adec="http://schemas.microsoft.com/office/drawing/2017/decorative" val="1"/>
                </a:ext>
              </a:extLst>
            </p:cNvPr>
            <p:cNvCxnSpPr>
              <a:cxnSpLocks/>
            </p:cNvCxnSpPr>
            <p:nvPr/>
          </p:nvCxnSpPr>
          <p:spPr>
            <a:xfrm flipH="1">
              <a:off x="6495103" y="3154091"/>
              <a:ext cx="236026" cy="176946"/>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5C4F741-9C3E-4309-8039-5CA5D09A1934}"/>
                </a:ext>
                <a:ext uri="{C183D7F6-B498-43B3-948B-1728B52AA6E4}">
                  <adec:decorative xmlns:adec="http://schemas.microsoft.com/office/drawing/2017/decorative" val="1"/>
                </a:ext>
              </a:extLst>
            </p:cNvPr>
            <p:cNvCxnSpPr>
              <a:cxnSpLocks/>
            </p:cNvCxnSpPr>
            <p:nvPr/>
          </p:nvCxnSpPr>
          <p:spPr>
            <a:xfrm flipH="1" flipV="1">
              <a:off x="5941788" y="2722279"/>
              <a:ext cx="0" cy="301263"/>
            </a:xfrm>
            <a:prstGeom prst="straightConnector1">
              <a:avLst/>
            </a:prstGeom>
            <a:ln w="12700">
              <a:solidFill>
                <a:srgbClr val="418B25"/>
              </a:solidFill>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F40A992-3426-4DBC-A6F3-4CAD507ACC79}"/>
                </a:ext>
                <a:ext uri="{C183D7F6-B498-43B3-948B-1728B52AA6E4}">
                  <adec:decorative xmlns:adec="http://schemas.microsoft.com/office/drawing/2017/decorative" val="1"/>
                </a:ext>
              </a:extLst>
            </p:cNvPr>
            <p:cNvCxnSpPr>
              <a:cxnSpLocks/>
            </p:cNvCxnSpPr>
            <p:nvPr/>
          </p:nvCxnSpPr>
          <p:spPr>
            <a:xfrm flipV="1">
              <a:off x="6380210" y="4524996"/>
              <a:ext cx="668959" cy="429881"/>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E9E7ACE-E6E1-4ABF-A918-3458FB18C4D1}"/>
                </a:ext>
                <a:ext uri="{C183D7F6-B498-43B3-948B-1728B52AA6E4}">
                  <adec:decorative xmlns:adec="http://schemas.microsoft.com/office/drawing/2017/decorative" val="1"/>
                </a:ext>
              </a:extLst>
            </p:cNvPr>
            <p:cNvCxnSpPr>
              <a:cxnSpLocks/>
            </p:cNvCxnSpPr>
            <p:nvPr/>
          </p:nvCxnSpPr>
          <p:spPr>
            <a:xfrm flipV="1">
              <a:off x="7259933" y="3308105"/>
              <a:ext cx="0" cy="793546"/>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943D8C-17F5-495D-BFC4-208295317429}"/>
                </a:ext>
                <a:ext uri="{C183D7F6-B498-43B3-948B-1728B52AA6E4}">
                  <adec:decorative xmlns:adec="http://schemas.microsoft.com/office/drawing/2017/decorative" val="1"/>
                </a:ext>
              </a:extLst>
            </p:cNvPr>
            <p:cNvCxnSpPr>
              <a:cxnSpLocks/>
            </p:cNvCxnSpPr>
            <p:nvPr/>
          </p:nvCxnSpPr>
          <p:spPr>
            <a:xfrm flipV="1">
              <a:off x="4614959" y="3308105"/>
              <a:ext cx="0" cy="793546"/>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CC455E5-47CB-4C19-9DCB-79DAF416F5B8}"/>
                </a:ext>
                <a:ext uri="{C183D7F6-B498-43B3-948B-1728B52AA6E4}">
                  <adec:decorative xmlns:adec="http://schemas.microsoft.com/office/drawing/2017/decorative" val="1"/>
                </a:ext>
              </a:extLst>
            </p:cNvPr>
            <p:cNvCxnSpPr>
              <a:cxnSpLocks/>
            </p:cNvCxnSpPr>
            <p:nvPr/>
          </p:nvCxnSpPr>
          <p:spPr>
            <a:xfrm flipV="1">
              <a:off x="4776458" y="2445869"/>
              <a:ext cx="668959" cy="429881"/>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DFE9295-60CF-46FE-B0E3-0F34725A0207}"/>
                </a:ext>
                <a:ext uri="{C183D7F6-B498-43B3-948B-1728B52AA6E4}">
                  <adec:decorative xmlns:adec="http://schemas.microsoft.com/office/drawing/2017/decorative" val="1"/>
                </a:ext>
              </a:extLst>
            </p:cNvPr>
            <p:cNvCxnSpPr>
              <a:cxnSpLocks/>
            </p:cNvCxnSpPr>
            <p:nvPr/>
          </p:nvCxnSpPr>
          <p:spPr>
            <a:xfrm flipH="1" flipV="1">
              <a:off x="6423303" y="2421675"/>
              <a:ext cx="668959" cy="429881"/>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E59C85-B5B0-4C5F-ADE4-2F311683F6E3}"/>
                </a:ext>
                <a:ext uri="{C183D7F6-B498-43B3-948B-1728B52AA6E4}">
                  <adec:decorative xmlns:adec="http://schemas.microsoft.com/office/drawing/2017/decorative" val="1"/>
                </a:ext>
              </a:extLst>
            </p:cNvPr>
            <p:cNvCxnSpPr>
              <a:cxnSpLocks/>
            </p:cNvCxnSpPr>
            <p:nvPr/>
          </p:nvCxnSpPr>
          <p:spPr>
            <a:xfrm flipH="1" flipV="1">
              <a:off x="4810237" y="4537319"/>
              <a:ext cx="668959" cy="429881"/>
            </a:xfrm>
            <a:prstGeom prst="straightConnector1">
              <a:avLst/>
            </a:prstGeom>
            <a:ln w="12700">
              <a:solidFill>
                <a:srgbClr val="005276"/>
              </a:solidFill>
              <a:prstDash val="dashDot"/>
              <a:headEnd type="none" w="lg"/>
              <a:tailEnd type="none" w="lg"/>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D5EFFE82-40CD-4D36-8B7B-1C3B2A7DBFA0}"/>
              </a:ext>
            </a:extLst>
          </p:cNvPr>
          <p:cNvGrpSpPr/>
          <p:nvPr/>
        </p:nvGrpSpPr>
        <p:grpSpPr>
          <a:xfrm>
            <a:off x="4985068" y="2789594"/>
            <a:ext cx="1920240" cy="1920240"/>
            <a:chOff x="9695749" y="1645101"/>
            <a:chExt cx="1920240" cy="1920240"/>
          </a:xfrm>
        </p:grpSpPr>
        <p:sp>
          <p:nvSpPr>
            <p:cNvPr id="92" name="Oval 91" hidden="1">
              <a:extLst>
                <a:ext uri="{FF2B5EF4-FFF2-40B4-BE49-F238E27FC236}">
                  <a16:creationId xmlns:a16="http://schemas.microsoft.com/office/drawing/2014/main" id="{69276B33-9F77-4837-B834-DB7AD125D777}"/>
                </a:ext>
              </a:extLst>
            </p:cNvPr>
            <p:cNvSpPr>
              <a:spLocks noChangeAspect="1"/>
            </p:cNvSpPr>
            <p:nvPr/>
          </p:nvSpPr>
          <p:spPr>
            <a:xfrm>
              <a:off x="9695749" y="1645101"/>
              <a:ext cx="1920240" cy="1920240"/>
            </a:xfrm>
            <a:prstGeom prst="ellipse">
              <a:avLst/>
            </a:prstGeom>
            <a:noFill/>
            <a:ln w="25400">
              <a:solidFill>
                <a:srgbClr val="693CC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dirty="0">
                <a:solidFill>
                  <a:schemeClr val="tx1"/>
                </a:solidFill>
              </a:endParaRPr>
            </a:p>
          </p:txBody>
        </p:sp>
        <p:grpSp>
          <p:nvGrpSpPr>
            <p:cNvPr id="93" name="Group 92">
              <a:extLst>
                <a:ext uri="{FF2B5EF4-FFF2-40B4-BE49-F238E27FC236}">
                  <a16:creationId xmlns:a16="http://schemas.microsoft.com/office/drawing/2014/main" id="{9565BBF0-B928-48A6-B984-5219C437015F}"/>
                </a:ext>
              </a:extLst>
            </p:cNvPr>
            <p:cNvGrpSpPr/>
            <p:nvPr/>
          </p:nvGrpSpPr>
          <p:grpSpPr>
            <a:xfrm>
              <a:off x="9850292" y="1827981"/>
              <a:ext cx="1622771" cy="1554480"/>
              <a:chOff x="9800762" y="1784223"/>
              <a:chExt cx="1622771" cy="1554480"/>
            </a:xfrm>
          </p:grpSpPr>
          <p:sp>
            <p:nvSpPr>
              <p:cNvPr id="95" name="Oval 94">
                <a:extLst>
                  <a:ext uri="{FF2B5EF4-FFF2-40B4-BE49-F238E27FC236}">
                    <a16:creationId xmlns:a16="http://schemas.microsoft.com/office/drawing/2014/main" id="{37C4E459-7408-4E9B-B0E2-31F5B21DC06A}"/>
                  </a:ext>
                </a:extLst>
              </p:cNvPr>
              <p:cNvSpPr>
                <a:spLocks noChangeAspect="1"/>
              </p:cNvSpPr>
              <p:nvPr/>
            </p:nvSpPr>
            <p:spPr>
              <a:xfrm>
                <a:off x="9821968" y="1784223"/>
                <a:ext cx="1554480" cy="1554480"/>
              </a:xfrm>
              <a:prstGeom prst="ellipse">
                <a:avLst/>
              </a:prstGeom>
              <a:solidFill>
                <a:schemeClr val="bg1"/>
              </a:solidFill>
              <a:ln w="50800">
                <a:solidFill>
                  <a:srgbClr val="418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Picture 95">
                <a:extLst>
                  <a:ext uri="{FF2B5EF4-FFF2-40B4-BE49-F238E27FC236}">
                    <a16:creationId xmlns:a16="http://schemas.microsoft.com/office/drawing/2014/main" id="{3D7910D7-ED01-46CF-A38E-D94E55C256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1057" y="2651424"/>
                <a:ext cx="268721" cy="274320"/>
              </a:xfrm>
              <a:prstGeom prst="rect">
                <a:avLst/>
              </a:prstGeom>
            </p:spPr>
          </p:pic>
          <p:sp>
            <p:nvSpPr>
              <p:cNvPr id="97" name="TextBox 96">
                <a:extLst>
                  <a:ext uri="{FF2B5EF4-FFF2-40B4-BE49-F238E27FC236}">
                    <a16:creationId xmlns:a16="http://schemas.microsoft.com/office/drawing/2014/main" id="{1B3F1AE0-5EB4-46DA-BDB3-42879E28EEC4}"/>
                  </a:ext>
                </a:extLst>
              </p:cNvPr>
              <p:cNvSpPr txBox="1"/>
              <p:nvPr/>
            </p:nvSpPr>
            <p:spPr>
              <a:xfrm>
                <a:off x="9814224" y="2841575"/>
                <a:ext cx="1609309" cy="338554"/>
              </a:xfrm>
              <a:prstGeom prst="rect">
                <a:avLst/>
              </a:prstGeom>
              <a:noFill/>
            </p:spPr>
            <p:txBody>
              <a:bodyPr wrap="square" rtlCol="0">
                <a:spAutoFit/>
              </a:bodyPr>
              <a:lstStyle/>
              <a:p>
                <a:pPr algn="ctr"/>
                <a:r>
                  <a:rPr lang="en-US" sz="1600" dirty="0"/>
                  <a:t>Amazon S3</a:t>
                </a:r>
              </a:p>
            </p:txBody>
          </p:sp>
          <p:sp>
            <p:nvSpPr>
              <p:cNvPr id="99" name="TextBox 98">
                <a:extLst>
                  <a:ext uri="{FF2B5EF4-FFF2-40B4-BE49-F238E27FC236}">
                    <a16:creationId xmlns:a16="http://schemas.microsoft.com/office/drawing/2014/main" id="{B878333D-2497-4149-8AB9-0CBFD7AB07B7}"/>
                  </a:ext>
                </a:extLst>
              </p:cNvPr>
              <p:cNvSpPr txBox="1"/>
              <p:nvPr/>
            </p:nvSpPr>
            <p:spPr>
              <a:xfrm>
                <a:off x="9800762" y="2184387"/>
                <a:ext cx="1609309" cy="311047"/>
              </a:xfrm>
              <a:prstGeom prst="rect">
                <a:avLst/>
              </a:prstGeom>
              <a:noFill/>
            </p:spPr>
            <p:txBody>
              <a:bodyPr wrap="square" rtlCol="0">
                <a:spAutoFit/>
              </a:bodyPr>
              <a:lstStyle/>
              <a:p>
                <a:pPr algn="ctr">
                  <a:lnSpc>
                    <a:spcPts val="1700"/>
                  </a:lnSpc>
                </a:pPr>
                <a:r>
                  <a:rPr lang="en-US" sz="1600" dirty="0"/>
                  <a:t>Athena</a:t>
                </a:r>
              </a:p>
            </p:txBody>
          </p:sp>
          <p:pic>
            <p:nvPicPr>
              <p:cNvPr id="100" name="Picture 99">
                <a:extLst>
                  <a:ext uri="{FF2B5EF4-FFF2-40B4-BE49-F238E27FC236}">
                    <a16:creationId xmlns:a16="http://schemas.microsoft.com/office/drawing/2014/main" id="{7841EDB1-6F9D-44A0-BD08-FF5F6FEEFB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32666" y="1855630"/>
                <a:ext cx="378595" cy="365760"/>
              </a:xfrm>
              <a:prstGeom prst="rect">
                <a:avLst/>
              </a:prstGeom>
            </p:spPr>
          </p:pic>
        </p:grpSp>
      </p:grpSp>
    </p:spTree>
    <p:custDataLst>
      <p:tags r:id="rId1"/>
    </p:custDataLst>
    <p:extLst>
      <p:ext uri="{BB962C8B-B14F-4D97-AF65-F5344CB8AC3E}">
        <p14:creationId xmlns:p14="http://schemas.microsoft.com/office/powerpoint/2010/main" val="707640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53</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Storage zones for data in different states</a:t>
            </a:r>
          </a:p>
        </p:txBody>
      </p:sp>
      <p:pic>
        <p:nvPicPr>
          <p:cNvPr id="22" name="Picture 21">
            <a:extLst>
              <a:ext uri="{FF2B5EF4-FFF2-40B4-BE49-F238E27FC236}">
                <a16:creationId xmlns:a16="http://schemas.microsoft.com/office/drawing/2014/main" id="{B7247B67-1C11-46F7-A341-6217BFF81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68" y="5251313"/>
            <a:ext cx="822960" cy="822960"/>
          </a:xfrm>
          <a:prstGeom prst="rect">
            <a:avLst/>
          </a:prstGeom>
        </p:spPr>
      </p:pic>
      <p:sp>
        <p:nvSpPr>
          <p:cNvPr id="25" name="TextBox 24">
            <a:extLst>
              <a:ext uri="{FF2B5EF4-FFF2-40B4-BE49-F238E27FC236}">
                <a16:creationId xmlns:a16="http://schemas.microsoft.com/office/drawing/2014/main" id="{72C7D4E5-7471-4789-B356-268A3B16A23E}"/>
              </a:ext>
            </a:extLst>
          </p:cNvPr>
          <p:cNvSpPr txBox="1"/>
          <p:nvPr/>
        </p:nvSpPr>
        <p:spPr>
          <a:xfrm>
            <a:off x="5153108" y="6067775"/>
            <a:ext cx="1526080" cy="338554"/>
          </a:xfrm>
          <a:prstGeom prst="rect">
            <a:avLst/>
          </a:prstGeom>
          <a:noFill/>
        </p:spPr>
        <p:txBody>
          <a:bodyPr wrap="square" rtlCol="0">
            <a:spAutoFit/>
          </a:bodyPr>
          <a:lstStyle/>
          <a:p>
            <a:pPr algn="ctr"/>
            <a:r>
              <a:rPr lang="en-US" sz="1600" dirty="0"/>
              <a:t>Amazon S3</a:t>
            </a:r>
          </a:p>
        </p:txBody>
      </p:sp>
      <p:sp>
        <p:nvSpPr>
          <p:cNvPr id="39" name="Rectangle 38">
            <a:extLst>
              <a:ext uri="{FF2B5EF4-FFF2-40B4-BE49-F238E27FC236}">
                <a16:creationId xmlns:a16="http://schemas.microsoft.com/office/drawing/2014/main" id="{3662D94C-A868-4C10-B4EF-5E1C156D650E}"/>
              </a:ext>
            </a:extLst>
          </p:cNvPr>
          <p:cNvSpPr/>
          <p:nvPr/>
        </p:nvSpPr>
        <p:spPr>
          <a:xfrm>
            <a:off x="1582787" y="1044605"/>
            <a:ext cx="9187595" cy="5377415"/>
          </a:xfrm>
          <a:prstGeom prst="rect">
            <a:avLst/>
          </a:prstGeom>
          <a:noFill/>
          <a:ln w="38100">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A35807-A054-4C2C-A615-42ADC5C6F8F7}"/>
              </a:ext>
            </a:extLst>
          </p:cNvPr>
          <p:cNvSpPr txBox="1"/>
          <p:nvPr/>
        </p:nvSpPr>
        <p:spPr>
          <a:xfrm>
            <a:off x="1582787" y="2415227"/>
            <a:ext cx="9187595" cy="369332"/>
          </a:xfrm>
          <a:prstGeom prst="rect">
            <a:avLst/>
          </a:prstGeom>
          <a:solidFill>
            <a:srgbClr val="005276"/>
          </a:solidFill>
        </p:spPr>
        <p:txBody>
          <a:bodyPr wrap="square" rtlCol="0">
            <a:spAutoFit/>
          </a:bodyPr>
          <a:lstStyle/>
          <a:p>
            <a:pPr algn="ctr"/>
            <a:r>
              <a:rPr lang="en-US" dirty="0">
                <a:solidFill>
                  <a:schemeClr val="bg1"/>
                </a:solidFill>
              </a:rPr>
              <a:t>Storage layer: Storage</a:t>
            </a:r>
          </a:p>
        </p:txBody>
      </p:sp>
      <p:cxnSp>
        <p:nvCxnSpPr>
          <p:cNvPr id="135" name="Connector: Elbow 115" hidden="1">
            <a:extLst>
              <a:ext uri="{FF2B5EF4-FFF2-40B4-BE49-F238E27FC236}">
                <a16:creationId xmlns:a16="http://schemas.microsoft.com/office/drawing/2014/main" id="{EF3E3CE7-04C4-4B1F-8AAA-7F9E7926B4B5}"/>
              </a:ext>
            </a:extLst>
          </p:cNvPr>
          <p:cNvCxnSpPr>
            <a:cxnSpLocks/>
          </p:cNvCxnSpPr>
          <p:nvPr/>
        </p:nvCxnSpPr>
        <p:spPr>
          <a:xfrm flipV="1">
            <a:off x="1403397" y="3686344"/>
            <a:ext cx="6931327" cy="361225"/>
          </a:xfrm>
          <a:prstGeom prst="bentConnector3">
            <a:avLst>
              <a:gd name="adj1" fmla="val 78847"/>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0ECAD787-A9AE-4AD7-9903-642B39E857A9}"/>
              </a:ext>
            </a:extLst>
          </p:cNvPr>
          <p:cNvGraphicFramePr>
            <a:graphicFrameLocks noGrp="1"/>
          </p:cNvGraphicFramePr>
          <p:nvPr/>
        </p:nvGraphicFramePr>
        <p:xfrm>
          <a:off x="7145639" y="4186235"/>
          <a:ext cx="2640368" cy="1854200"/>
        </p:xfrm>
        <a:graphic>
          <a:graphicData uri="http://schemas.openxmlformats.org/drawingml/2006/table">
            <a:tbl>
              <a:tblPr firstRow="1" bandRow="1">
                <a:tableStyleId>{5C22544A-7EE6-4342-B048-85BDC9FD1C3A}</a:tableStyleId>
              </a:tblPr>
              <a:tblGrid>
                <a:gridCol w="2640368">
                  <a:extLst>
                    <a:ext uri="{9D8B030D-6E8A-4147-A177-3AD203B41FA5}">
                      <a16:colId xmlns:a16="http://schemas.microsoft.com/office/drawing/2014/main" val="3944461930"/>
                    </a:ext>
                  </a:extLst>
                </a:gridCol>
              </a:tblGrid>
              <a:tr h="370840">
                <a:tc>
                  <a:txBody>
                    <a:bodyPr/>
                    <a:lstStyle/>
                    <a:p>
                      <a:pPr algn="ctr"/>
                      <a:r>
                        <a:rPr lang="en-US" sz="1600" dirty="0"/>
                        <a:t>Data zones in Amazon S3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18B25"/>
                    </a:solidFill>
                  </a:tcPr>
                </a:tc>
                <a:extLst>
                  <a:ext uri="{0D108BD9-81ED-4DB2-BD59-A6C34878D82A}">
                    <a16:rowId xmlns:a16="http://schemas.microsoft.com/office/drawing/2014/main" val="3145768246"/>
                  </a:ext>
                </a:extLst>
              </a:tr>
              <a:tr h="370840">
                <a:tc>
                  <a:txBody>
                    <a:bodyPr/>
                    <a:lstStyle/>
                    <a:p>
                      <a:pPr algn="ctr"/>
                      <a:r>
                        <a:rPr lang="en-US" sz="1600" dirty="0"/>
                        <a:t>curated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195575"/>
                  </a:ext>
                </a:extLst>
              </a:tr>
              <a:tr h="370840">
                <a:tc>
                  <a:txBody>
                    <a:bodyPr/>
                    <a:lstStyle/>
                    <a:p>
                      <a:pPr algn="ctr"/>
                      <a:r>
                        <a:rPr lang="en-US" sz="1600" dirty="0"/>
                        <a:t>trusted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3426166"/>
                  </a:ext>
                </a:extLst>
              </a:tr>
              <a:tr h="370840">
                <a:tc>
                  <a:txBody>
                    <a:bodyPr/>
                    <a:lstStyle/>
                    <a:p>
                      <a:pPr algn="ctr"/>
                      <a:r>
                        <a:rPr lang="en-US" sz="1600" dirty="0"/>
                        <a:t>raw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885637"/>
                  </a:ext>
                </a:extLst>
              </a:tr>
              <a:tr h="370840">
                <a:tc>
                  <a:txBody>
                    <a:bodyPr/>
                    <a:lstStyle/>
                    <a:p>
                      <a:pPr algn="ctr"/>
                      <a:r>
                        <a:rPr lang="en-US" sz="1600" dirty="0"/>
                        <a:t>landing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3448516"/>
                  </a:ext>
                </a:extLst>
              </a:tr>
            </a:tbl>
          </a:graphicData>
        </a:graphic>
      </p:graphicFrame>
      <p:cxnSp>
        <p:nvCxnSpPr>
          <p:cNvPr id="31" name="Straight Arrow Connector 4">
            <a:extLst>
              <a:ext uri="{FF2B5EF4-FFF2-40B4-BE49-F238E27FC236}">
                <a16:creationId xmlns:a16="http://schemas.microsoft.com/office/drawing/2014/main" id="{7D6F6E50-D308-49C6-ADF3-9DA31F90AB15}"/>
              </a:ext>
            </a:extLst>
          </p:cNvPr>
          <p:cNvCxnSpPr>
            <a:cxnSpLocks/>
          </p:cNvCxnSpPr>
          <p:nvPr/>
        </p:nvCxnSpPr>
        <p:spPr>
          <a:xfrm>
            <a:off x="6370492" y="5662793"/>
            <a:ext cx="981377" cy="181352"/>
          </a:xfrm>
          <a:prstGeom prst="bentConnector3">
            <a:avLst>
              <a:gd name="adj1" fmla="val 50000"/>
            </a:avLst>
          </a:prstGeom>
          <a:ln w="44450">
            <a:solidFill>
              <a:srgbClr val="418B25"/>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3E16DBC-AE9D-43AB-8C57-83B852C2F909}"/>
              </a:ext>
            </a:extLst>
          </p:cNvPr>
          <p:cNvCxnSpPr>
            <a:cxnSpLocks/>
          </p:cNvCxnSpPr>
          <p:nvPr/>
        </p:nvCxnSpPr>
        <p:spPr>
          <a:xfrm rot="10800000">
            <a:off x="6872433" y="3433362"/>
            <a:ext cx="365760" cy="1280160"/>
          </a:xfrm>
          <a:prstGeom prst="bentConnector3">
            <a:avLst>
              <a:gd name="adj1" fmla="val 211142"/>
            </a:avLst>
          </a:prstGeom>
          <a:ln w="44450">
            <a:solidFill>
              <a:srgbClr val="418B25"/>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33408478-C2A8-460F-BE3C-9F4ECBBAF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626" y="3049750"/>
            <a:ext cx="822960" cy="822960"/>
          </a:xfrm>
          <a:prstGeom prst="rect">
            <a:avLst/>
          </a:prstGeom>
        </p:spPr>
      </p:pic>
      <p:sp>
        <p:nvSpPr>
          <p:cNvPr id="43" name="TextBox 42">
            <a:extLst>
              <a:ext uri="{FF2B5EF4-FFF2-40B4-BE49-F238E27FC236}">
                <a16:creationId xmlns:a16="http://schemas.microsoft.com/office/drawing/2014/main" id="{4A4F7C86-8BF5-4C8D-90E8-A626A28222AE}"/>
              </a:ext>
            </a:extLst>
          </p:cNvPr>
          <p:cNvSpPr txBox="1"/>
          <p:nvPr/>
        </p:nvSpPr>
        <p:spPr>
          <a:xfrm>
            <a:off x="6389498" y="3852481"/>
            <a:ext cx="2095217" cy="338554"/>
          </a:xfrm>
          <a:prstGeom prst="rect">
            <a:avLst/>
          </a:prstGeom>
          <a:noFill/>
        </p:spPr>
        <p:txBody>
          <a:bodyPr wrap="square" rtlCol="0">
            <a:spAutoFit/>
          </a:bodyPr>
          <a:lstStyle/>
          <a:p>
            <a:pPr algn="ctr"/>
            <a:r>
              <a:rPr lang="en-US" sz="1600" dirty="0"/>
              <a:t>Amazon Redshift</a:t>
            </a:r>
          </a:p>
        </p:txBody>
      </p:sp>
      <p:cxnSp>
        <p:nvCxnSpPr>
          <p:cNvPr id="44" name="Straight Arrow Connector 43">
            <a:extLst>
              <a:ext uri="{FF2B5EF4-FFF2-40B4-BE49-F238E27FC236}">
                <a16:creationId xmlns:a16="http://schemas.microsoft.com/office/drawing/2014/main" id="{68B89476-4441-4CF9-A012-16DEBE84CFD1}"/>
              </a:ext>
            </a:extLst>
          </p:cNvPr>
          <p:cNvCxnSpPr>
            <a:cxnSpLocks/>
          </p:cNvCxnSpPr>
          <p:nvPr/>
        </p:nvCxnSpPr>
        <p:spPr>
          <a:xfrm flipV="1">
            <a:off x="7832553" y="3460070"/>
            <a:ext cx="2954260" cy="1160"/>
          </a:xfrm>
          <a:prstGeom prst="straightConnector1">
            <a:avLst/>
          </a:prstGeom>
          <a:ln w="44450">
            <a:solidFill>
              <a:schemeClr val="accent5"/>
            </a:solidFill>
            <a:headEnd type="arrow"/>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BA43091-CEFB-432B-B0B3-2DDB47DFD2FF}"/>
              </a:ext>
            </a:extLst>
          </p:cNvPr>
          <p:cNvSpPr txBox="1"/>
          <p:nvPr/>
        </p:nvSpPr>
        <p:spPr>
          <a:xfrm>
            <a:off x="8484715" y="3083439"/>
            <a:ext cx="2182340" cy="338554"/>
          </a:xfrm>
          <a:prstGeom prst="rect">
            <a:avLst/>
          </a:prstGeom>
          <a:noFill/>
        </p:spPr>
        <p:txBody>
          <a:bodyPr wrap="square" rtlCol="0">
            <a:spAutoFit/>
          </a:bodyPr>
          <a:lstStyle/>
          <a:p>
            <a:r>
              <a:rPr lang="en-US" sz="1600" dirty="0"/>
              <a:t>Complex querying</a:t>
            </a:r>
          </a:p>
        </p:txBody>
      </p:sp>
      <p:sp>
        <p:nvSpPr>
          <p:cNvPr id="47" name="Rectangle 46">
            <a:extLst>
              <a:ext uri="{FF2B5EF4-FFF2-40B4-BE49-F238E27FC236}">
                <a16:creationId xmlns:a16="http://schemas.microsoft.com/office/drawing/2014/main" id="{5A06F6FB-0AC2-4BAA-897B-E606A21C3306}"/>
              </a:ext>
            </a:extLst>
          </p:cNvPr>
          <p:cNvSpPr/>
          <p:nvPr/>
        </p:nvSpPr>
        <p:spPr>
          <a:xfrm>
            <a:off x="10902652" y="1044604"/>
            <a:ext cx="987551" cy="365760"/>
          </a:xfrm>
          <a:prstGeom prst="rect">
            <a:avLst/>
          </a:prstGeom>
          <a:solidFill>
            <a:srgbClr val="9E1F63"/>
          </a:solidFill>
          <a:ln w="38100">
            <a:solidFill>
              <a:srgbClr val="9E1F6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Process</a:t>
            </a:r>
          </a:p>
        </p:txBody>
      </p:sp>
      <p:sp>
        <p:nvSpPr>
          <p:cNvPr id="48" name="Rectangle 47">
            <a:extLst>
              <a:ext uri="{FF2B5EF4-FFF2-40B4-BE49-F238E27FC236}">
                <a16:creationId xmlns:a16="http://schemas.microsoft.com/office/drawing/2014/main" id="{B473DEA2-BA35-49BF-82F7-BF977C7B6EEF}"/>
              </a:ext>
            </a:extLst>
          </p:cNvPr>
          <p:cNvSpPr/>
          <p:nvPr/>
        </p:nvSpPr>
        <p:spPr>
          <a:xfrm>
            <a:off x="396704" y="1040132"/>
            <a:ext cx="1000252" cy="365760"/>
          </a:xfrm>
          <a:prstGeom prst="rect">
            <a:avLst/>
          </a:prstGeom>
          <a:solidFill>
            <a:srgbClr val="262262"/>
          </a:solidFill>
          <a:ln w="38100">
            <a:solidFill>
              <a:srgbClr val="26226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Ingest</a:t>
            </a:r>
          </a:p>
        </p:txBody>
      </p:sp>
      <p:cxnSp>
        <p:nvCxnSpPr>
          <p:cNvPr id="49" name="Straight Arrow Connector 48">
            <a:extLst>
              <a:ext uri="{FF2B5EF4-FFF2-40B4-BE49-F238E27FC236}">
                <a16:creationId xmlns:a16="http://schemas.microsoft.com/office/drawing/2014/main" id="{17E0E4CF-F1CD-4A1F-A60F-ACA1CCDF1DF5}"/>
              </a:ext>
            </a:extLst>
          </p:cNvPr>
          <p:cNvCxnSpPr>
            <a:cxnSpLocks/>
          </p:cNvCxnSpPr>
          <p:nvPr/>
        </p:nvCxnSpPr>
        <p:spPr>
          <a:xfrm>
            <a:off x="1411447" y="5662793"/>
            <a:ext cx="4136085"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F55C98-B170-45CE-999B-30D0535BE179}"/>
              </a:ext>
            </a:extLst>
          </p:cNvPr>
          <p:cNvSpPr txBox="1"/>
          <p:nvPr/>
        </p:nvSpPr>
        <p:spPr>
          <a:xfrm>
            <a:off x="10269729" y="5616286"/>
            <a:ext cx="1188493" cy="338554"/>
          </a:xfrm>
          <a:prstGeom prst="rect">
            <a:avLst/>
          </a:prstGeom>
          <a:solidFill>
            <a:schemeClr val="bg1"/>
          </a:solidFill>
        </p:spPr>
        <p:txBody>
          <a:bodyPr wrap="square" rtlCol="0">
            <a:spAutoFit/>
          </a:bodyPr>
          <a:lstStyle/>
          <a:p>
            <a:pPr algn="ctr"/>
            <a:r>
              <a:rPr lang="en-US" sz="1600" dirty="0"/>
              <a:t>Clean</a:t>
            </a:r>
          </a:p>
        </p:txBody>
      </p:sp>
      <p:sp>
        <p:nvSpPr>
          <p:cNvPr id="51" name="TextBox 50">
            <a:extLst>
              <a:ext uri="{FF2B5EF4-FFF2-40B4-BE49-F238E27FC236}">
                <a16:creationId xmlns:a16="http://schemas.microsoft.com/office/drawing/2014/main" id="{621A4B49-ECFD-4898-91DF-ED64A737AA48}"/>
              </a:ext>
            </a:extLst>
          </p:cNvPr>
          <p:cNvSpPr txBox="1"/>
          <p:nvPr/>
        </p:nvSpPr>
        <p:spPr>
          <a:xfrm>
            <a:off x="10269729" y="5125893"/>
            <a:ext cx="1188493" cy="338554"/>
          </a:xfrm>
          <a:prstGeom prst="rect">
            <a:avLst/>
          </a:prstGeom>
          <a:solidFill>
            <a:schemeClr val="bg1"/>
          </a:solidFill>
        </p:spPr>
        <p:txBody>
          <a:bodyPr wrap="square" rtlCol="0">
            <a:spAutoFit/>
          </a:bodyPr>
          <a:lstStyle/>
          <a:p>
            <a:pPr algn="ctr"/>
            <a:r>
              <a:rPr lang="en-US" sz="1600" dirty="0"/>
              <a:t>Structure</a:t>
            </a:r>
          </a:p>
        </p:txBody>
      </p:sp>
      <p:sp>
        <p:nvSpPr>
          <p:cNvPr id="52" name="TextBox 51">
            <a:extLst>
              <a:ext uri="{FF2B5EF4-FFF2-40B4-BE49-F238E27FC236}">
                <a16:creationId xmlns:a16="http://schemas.microsoft.com/office/drawing/2014/main" id="{803A60B1-C0D0-4FEC-A060-58359472FCD6}"/>
              </a:ext>
            </a:extLst>
          </p:cNvPr>
          <p:cNvSpPr txBox="1"/>
          <p:nvPr/>
        </p:nvSpPr>
        <p:spPr>
          <a:xfrm>
            <a:off x="9837747" y="4664348"/>
            <a:ext cx="2052456" cy="338554"/>
          </a:xfrm>
          <a:prstGeom prst="rect">
            <a:avLst/>
          </a:prstGeom>
          <a:solidFill>
            <a:schemeClr val="bg1"/>
          </a:solidFill>
        </p:spPr>
        <p:txBody>
          <a:bodyPr wrap="square" rtlCol="0">
            <a:spAutoFit/>
          </a:bodyPr>
          <a:lstStyle/>
          <a:p>
            <a:pPr algn="ctr"/>
            <a:r>
              <a:rPr lang="en-US" sz="1600" dirty="0"/>
              <a:t>Enrich and validate</a:t>
            </a:r>
          </a:p>
        </p:txBody>
      </p:sp>
      <p:cxnSp>
        <p:nvCxnSpPr>
          <p:cNvPr id="38" name="Connector: Elbow 37">
            <a:extLst>
              <a:ext uri="{FF2B5EF4-FFF2-40B4-BE49-F238E27FC236}">
                <a16:creationId xmlns:a16="http://schemas.microsoft.com/office/drawing/2014/main" id="{06E84298-DD6B-4E6A-8D32-78A24FA0B690}"/>
              </a:ext>
            </a:extLst>
          </p:cNvPr>
          <p:cNvCxnSpPr>
            <a:cxnSpLocks/>
          </p:cNvCxnSpPr>
          <p:nvPr/>
        </p:nvCxnSpPr>
        <p:spPr>
          <a:xfrm flipV="1">
            <a:off x="9745063" y="4682862"/>
            <a:ext cx="7237" cy="320040"/>
          </a:xfrm>
          <a:prstGeom prst="bentConnector3">
            <a:avLst>
              <a:gd name="adj1" fmla="val 29405500"/>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90450F6-7343-4829-88DB-B4F4A2C7FCBF}"/>
              </a:ext>
            </a:extLst>
          </p:cNvPr>
          <p:cNvCxnSpPr>
            <a:cxnSpLocks/>
          </p:cNvCxnSpPr>
          <p:nvPr/>
        </p:nvCxnSpPr>
        <p:spPr>
          <a:xfrm flipV="1">
            <a:off x="9745063" y="5142380"/>
            <a:ext cx="7237" cy="320040"/>
          </a:xfrm>
          <a:prstGeom prst="bentConnector3">
            <a:avLst>
              <a:gd name="adj1" fmla="val 29439989"/>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539E5DE-B6F8-4C05-9ABD-C228CD3DCDF1}"/>
              </a:ext>
            </a:extLst>
          </p:cNvPr>
          <p:cNvCxnSpPr>
            <a:cxnSpLocks/>
          </p:cNvCxnSpPr>
          <p:nvPr/>
        </p:nvCxnSpPr>
        <p:spPr>
          <a:xfrm flipV="1">
            <a:off x="9745063" y="5625543"/>
            <a:ext cx="7237" cy="320040"/>
          </a:xfrm>
          <a:prstGeom prst="bentConnector3">
            <a:avLst>
              <a:gd name="adj1" fmla="val 29628562"/>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49922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54</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Catalog layer for governance and discoverability</a:t>
            </a:r>
          </a:p>
        </p:txBody>
      </p:sp>
      <p:grpSp>
        <p:nvGrpSpPr>
          <p:cNvPr id="9" name="AmazonS3">
            <a:extLst>
              <a:ext uri="{FF2B5EF4-FFF2-40B4-BE49-F238E27FC236}">
                <a16:creationId xmlns:a16="http://schemas.microsoft.com/office/drawing/2014/main" id="{EFCB2DB0-FAB4-41AE-9092-453592BB2696}"/>
              </a:ext>
            </a:extLst>
          </p:cNvPr>
          <p:cNvGrpSpPr/>
          <p:nvPr/>
        </p:nvGrpSpPr>
        <p:grpSpPr>
          <a:xfrm>
            <a:off x="5153108" y="5251313"/>
            <a:ext cx="1526080" cy="1155016"/>
            <a:chOff x="5153108" y="5251313"/>
            <a:chExt cx="1526080" cy="1155016"/>
          </a:xfrm>
        </p:grpSpPr>
        <p:pic>
          <p:nvPicPr>
            <p:cNvPr id="22" name="Picture 21">
              <a:extLst>
                <a:ext uri="{FF2B5EF4-FFF2-40B4-BE49-F238E27FC236}">
                  <a16:creationId xmlns:a16="http://schemas.microsoft.com/office/drawing/2014/main" id="{B7247B67-1C11-46F7-A341-6217BFF81D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68" y="5251313"/>
              <a:ext cx="822960" cy="822960"/>
            </a:xfrm>
            <a:prstGeom prst="rect">
              <a:avLst/>
            </a:prstGeom>
          </p:spPr>
        </p:pic>
        <p:sp>
          <p:nvSpPr>
            <p:cNvPr id="25" name="TextBox 24">
              <a:extLst>
                <a:ext uri="{FF2B5EF4-FFF2-40B4-BE49-F238E27FC236}">
                  <a16:creationId xmlns:a16="http://schemas.microsoft.com/office/drawing/2014/main" id="{72C7D4E5-7471-4789-B356-268A3B16A23E}"/>
                </a:ext>
              </a:extLst>
            </p:cNvPr>
            <p:cNvSpPr txBox="1"/>
            <p:nvPr/>
          </p:nvSpPr>
          <p:spPr>
            <a:xfrm>
              <a:off x="5153108" y="6067775"/>
              <a:ext cx="1526080" cy="338554"/>
            </a:xfrm>
            <a:prstGeom prst="rect">
              <a:avLst/>
            </a:prstGeom>
            <a:noFill/>
          </p:spPr>
          <p:txBody>
            <a:bodyPr wrap="square" rtlCol="0">
              <a:spAutoFit/>
            </a:bodyPr>
            <a:lstStyle/>
            <a:p>
              <a:pPr algn="ctr"/>
              <a:r>
                <a:rPr lang="en-US" sz="1600" dirty="0"/>
                <a:t>Amazon S3</a:t>
              </a:r>
            </a:p>
          </p:txBody>
        </p:sp>
      </p:grpSp>
      <p:grpSp>
        <p:nvGrpSpPr>
          <p:cNvPr id="8" name="Redshift">
            <a:extLst>
              <a:ext uri="{FF2B5EF4-FFF2-40B4-BE49-F238E27FC236}">
                <a16:creationId xmlns:a16="http://schemas.microsoft.com/office/drawing/2014/main" id="{4B2B3617-837A-4192-9DCD-A8BDE53D2A2E}"/>
              </a:ext>
            </a:extLst>
          </p:cNvPr>
          <p:cNvGrpSpPr/>
          <p:nvPr/>
        </p:nvGrpSpPr>
        <p:grpSpPr>
          <a:xfrm>
            <a:off x="6389498" y="3049750"/>
            <a:ext cx="2095217" cy="1141285"/>
            <a:chOff x="6389498" y="3049750"/>
            <a:chExt cx="2095217" cy="1141285"/>
          </a:xfrm>
        </p:grpSpPr>
        <p:pic>
          <p:nvPicPr>
            <p:cNvPr id="151" name="Picture 150">
              <a:extLst>
                <a:ext uri="{FF2B5EF4-FFF2-40B4-BE49-F238E27FC236}">
                  <a16:creationId xmlns:a16="http://schemas.microsoft.com/office/drawing/2014/main" id="{DFAA50E5-F308-41EA-A5D6-796F8C361FB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626" y="3049750"/>
              <a:ext cx="822960" cy="822960"/>
            </a:xfrm>
            <a:prstGeom prst="rect">
              <a:avLst/>
            </a:prstGeom>
          </p:spPr>
        </p:pic>
        <p:sp>
          <p:nvSpPr>
            <p:cNvPr id="152" name="TextBox 151">
              <a:extLst>
                <a:ext uri="{FF2B5EF4-FFF2-40B4-BE49-F238E27FC236}">
                  <a16:creationId xmlns:a16="http://schemas.microsoft.com/office/drawing/2014/main" id="{8459379A-CAEE-4932-9D9E-9144D2E7E05B}"/>
                </a:ext>
              </a:extLst>
            </p:cNvPr>
            <p:cNvSpPr txBox="1"/>
            <p:nvPr/>
          </p:nvSpPr>
          <p:spPr>
            <a:xfrm>
              <a:off x="6389498" y="3852481"/>
              <a:ext cx="2095217" cy="338554"/>
            </a:xfrm>
            <a:prstGeom prst="rect">
              <a:avLst/>
            </a:prstGeom>
            <a:noFill/>
          </p:spPr>
          <p:txBody>
            <a:bodyPr wrap="square" rtlCol="0">
              <a:spAutoFit/>
            </a:bodyPr>
            <a:lstStyle/>
            <a:p>
              <a:pPr algn="ctr"/>
              <a:r>
                <a:rPr lang="en-US" sz="1600" dirty="0"/>
                <a:t>Amazon Redshift</a:t>
              </a:r>
            </a:p>
          </p:txBody>
        </p:sp>
      </p:grpSp>
      <p:grpSp>
        <p:nvGrpSpPr>
          <p:cNvPr id="4" name="crawlers">
            <a:extLst>
              <a:ext uri="{FF2B5EF4-FFF2-40B4-BE49-F238E27FC236}">
                <a16:creationId xmlns:a16="http://schemas.microsoft.com/office/drawing/2014/main" id="{CAF75467-FB3F-4E75-B6F5-2E2F82E94F67}"/>
              </a:ext>
            </a:extLst>
          </p:cNvPr>
          <p:cNvGrpSpPr/>
          <p:nvPr/>
        </p:nvGrpSpPr>
        <p:grpSpPr>
          <a:xfrm>
            <a:off x="3233446" y="3069417"/>
            <a:ext cx="1183354" cy="1345775"/>
            <a:chOff x="3233446" y="3069417"/>
            <a:chExt cx="1183354" cy="1345775"/>
          </a:xfrm>
        </p:grpSpPr>
        <p:sp>
          <p:nvSpPr>
            <p:cNvPr id="42" name="TextBox 41">
              <a:extLst>
                <a:ext uri="{FF2B5EF4-FFF2-40B4-BE49-F238E27FC236}">
                  <a16:creationId xmlns:a16="http://schemas.microsoft.com/office/drawing/2014/main" id="{40A5084F-5F22-404E-BF63-421F3EE8755A}"/>
                </a:ext>
              </a:extLst>
            </p:cNvPr>
            <p:cNvSpPr txBox="1"/>
            <p:nvPr/>
          </p:nvSpPr>
          <p:spPr>
            <a:xfrm>
              <a:off x="3233446" y="3830417"/>
              <a:ext cx="1183354" cy="584775"/>
            </a:xfrm>
            <a:prstGeom prst="rect">
              <a:avLst/>
            </a:prstGeom>
            <a:noFill/>
          </p:spPr>
          <p:txBody>
            <a:bodyPr wrap="square" rtlCol="0">
              <a:spAutoFit/>
            </a:bodyPr>
            <a:lstStyle/>
            <a:p>
              <a:r>
                <a:rPr lang="en-US" sz="1600" dirty="0"/>
                <a:t>AWS Glue crawlers</a:t>
              </a:r>
            </a:p>
          </p:txBody>
        </p:sp>
        <p:pic>
          <p:nvPicPr>
            <p:cNvPr id="26" name="Content Placeholder 19">
              <a:extLst>
                <a:ext uri="{FF2B5EF4-FFF2-40B4-BE49-F238E27FC236}">
                  <a16:creationId xmlns:a16="http://schemas.microsoft.com/office/drawing/2014/main" id="{FA0EB1C4-308D-43FB-8A79-72A6E73BEA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0185" y="3069417"/>
              <a:ext cx="749876" cy="749876"/>
            </a:xfrm>
            <a:prstGeom prst="rect">
              <a:avLst/>
            </a:prstGeom>
          </p:spPr>
        </p:pic>
      </p:grpSp>
      <p:grpSp>
        <p:nvGrpSpPr>
          <p:cNvPr id="5" name="catalog">
            <a:extLst>
              <a:ext uri="{FF2B5EF4-FFF2-40B4-BE49-F238E27FC236}">
                <a16:creationId xmlns:a16="http://schemas.microsoft.com/office/drawing/2014/main" id="{CF956C1D-6C9A-4E6B-B620-3C2CE320F0EC}"/>
              </a:ext>
            </a:extLst>
          </p:cNvPr>
          <p:cNvGrpSpPr/>
          <p:nvPr/>
        </p:nvGrpSpPr>
        <p:grpSpPr>
          <a:xfrm>
            <a:off x="2655183" y="1481114"/>
            <a:ext cx="2756604" cy="822960"/>
            <a:chOff x="2655183" y="1481114"/>
            <a:chExt cx="2756604" cy="822960"/>
          </a:xfrm>
        </p:grpSpPr>
        <p:pic>
          <p:nvPicPr>
            <p:cNvPr id="36" name="Picture 35">
              <a:extLst>
                <a:ext uri="{FF2B5EF4-FFF2-40B4-BE49-F238E27FC236}">
                  <a16:creationId xmlns:a16="http://schemas.microsoft.com/office/drawing/2014/main" id="{5D885725-22CE-4D51-BFD8-F62203824B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183" y="1481114"/>
              <a:ext cx="822960" cy="822960"/>
            </a:xfrm>
            <a:prstGeom prst="rect">
              <a:avLst/>
            </a:prstGeom>
          </p:spPr>
        </p:pic>
        <p:sp>
          <p:nvSpPr>
            <p:cNvPr id="37" name="TextBox 36">
              <a:extLst>
                <a:ext uri="{FF2B5EF4-FFF2-40B4-BE49-F238E27FC236}">
                  <a16:creationId xmlns:a16="http://schemas.microsoft.com/office/drawing/2014/main" id="{C0F2DAD0-E9EE-42AB-BD9F-6AA69FFBC55D}"/>
                </a:ext>
              </a:extLst>
            </p:cNvPr>
            <p:cNvSpPr txBox="1"/>
            <p:nvPr/>
          </p:nvSpPr>
          <p:spPr>
            <a:xfrm>
              <a:off x="3316570" y="1600207"/>
              <a:ext cx="2095217" cy="584775"/>
            </a:xfrm>
            <a:prstGeom prst="rect">
              <a:avLst/>
            </a:prstGeom>
            <a:noFill/>
          </p:spPr>
          <p:txBody>
            <a:bodyPr wrap="square" rtlCol="0">
              <a:spAutoFit/>
            </a:bodyPr>
            <a:lstStyle/>
            <a:p>
              <a:pPr algn="ctr"/>
              <a:r>
                <a:rPr lang="en-US" sz="1600" dirty="0"/>
                <a:t>AWS Glue Data Catalog</a:t>
              </a:r>
            </a:p>
          </p:txBody>
        </p:sp>
      </p:grpSp>
      <p:grpSp>
        <p:nvGrpSpPr>
          <p:cNvPr id="7" name="lakeFormation">
            <a:extLst>
              <a:ext uri="{FF2B5EF4-FFF2-40B4-BE49-F238E27FC236}">
                <a16:creationId xmlns:a16="http://schemas.microsoft.com/office/drawing/2014/main" id="{9519153A-2F5B-4D09-AB14-DFF0C3BCE06E}"/>
              </a:ext>
            </a:extLst>
          </p:cNvPr>
          <p:cNvGrpSpPr/>
          <p:nvPr/>
        </p:nvGrpSpPr>
        <p:grpSpPr>
          <a:xfrm>
            <a:off x="7511764" y="1481114"/>
            <a:ext cx="2087076" cy="822960"/>
            <a:chOff x="7511764" y="1481114"/>
            <a:chExt cx="2087076" cy="822960"/>
          </a:xfrm>
        </p:grpSpPr>
        <p:pic>
          <p:nvPicPr>
            <p:cNvPr id="33" name="Picture 32">
              <a:extLst>
                <a:ext uri="{FF2B5EF4-FFF2-40B4-BE49-F238E27FC236}">
                  <a16:creationId xmlns:a16="http://schemas.microsoft.com/office/drawing/2014/main" id="{2E21D75C-6811-455B-B2C4-B01E4ADBF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1764" y="1481114"/>
              <a:ext cx="822960" cy="822960"/>
            </a:xfrm>
            <a:prstGeom prst="rect">
              <a:avLst/>
            </a:prstGeom>
          </p:spPr>
        </p:pic>
        <p:sp>
          <p:nvSpPr>
            <p:cNvPr id="34" name="TextBox 33">
              <a:extLst>
                <a:ext uri="{FF2B5EF4-FFF2-40B4-BE49-F238E27FC236}">
                  <a16:creationId xmlns:a16="http://schemas.microsoft.com/office/drawing/2014/main" id="{141D6107-B3EC-4EE1-A3EA-2DCDB4BA8126}"/>
                </a:ext>
              </a:extLst>
            </p:cNvPr>
            <p:cNvSpPr txBox="1"/>
            <p:nvPr/>
          </p:nvSpPr>
          <p:spPr>
            <a:xfrm>
              <a:off x="8257039" y="1600207"/>
              <a:ext cx="1341801" cy="584775"/>
            </a:xfrm>
            <a:prstGeom prst="rect">
              <a:avLst/>
            </a:prstGeom>
            <a:noFill/>
          </p:spPr>
          <p:txBody>
            <a:bodyPr wrap="square" rtlCol="0">
              <a:spAutoFit/>
            </a:bodyPr>
            <a:lstStyle/>
            <a:p>
              <a:pPr algn="ctr"/>
              <a:r>
                <a:rPr lang="en-US" sz="1600" dirty="0"/>
                <a:t>Lake Formation</a:t>
              </a:r>
            </a:p>
          </p:txBody>
        </p:sp>
      </p:grpSp>
      <p:sp>
        <p:nvSpPr>
          <p:cNvPr id="197" name="TextBox 196">
            <a:extLst>
              <a:ext uri="{FF2B5EF4-FFF2-40B4-BE49-F238E27FC236}">
                <a16:creationId xmlns:a16="http://schemas.microsoft.com/office/drawing/2014/main" id="{74B6A374-A6B6-4903-BED2-674E08835078}"/>
              </a:ext>
            </a:extLst>
          </p:cNvPr>
          <p:cNvSpPr txBox="1"/>
          <p:nvPr/>
        </p:nvSpPr>
        <p:spPr>
          <a:xfrm>
            <a:off x="8995873" y="3173855"/>
            <a:ext cx="1341801" cy="338554"/>
          </a:xfrm>
          <a:prstGeom prst="rect">
            <a:avLst/>
          </a:prstGeom>
          <a:noFill/>
        </p:spPr>
        <p:txBody>
          <a:bodyPr wrap="square" rtlCol="0">
            <a:spAutoFit/>
          </a:bodyPr>
          <a:lstStyle/>
          <a:p>
            <a:r>
              <a:rPr lang="en-US" sz="1600" dirty="0"/>
              <a:t>Schema info</a:t>
            </a:r>
          </a:p>
        </p:txBody>
      </p:sp>
      <p:sp>
        <p:nvSpPr>
          <p:cNvPr id="147" name="TextBox 146">
            <a:extLst>
              <a:ext uri="{FF2B5EF4-FFF2-40B4-BE49-F238E27FC236}">
                <a16:creationId xmlns:a16="http://schemas.microsoft.com/office/drawing/2014/main" id="{E45E12D2-0085-4F8C-AB78-E1C16D3D3546}"/>
              </a:ext>
            </a:extLst>
          </p:cNvPr>
          <p:cNvSpPr txBox="1"/>
          <p:nvPr/>
        </p:nvSpPr>
        <p:spPr>
          <a:xfrm>
            <a:off x="8995873" y="4957872"/>
            <a:ext cx="1588545" cy="830997"/>
          </a:xfrm>
          <a:prstGeom prst="rect">
            <a:avLst/>
          </a:prstGeom>
          <a:noFill/>
        </p:spPr>
        <p:txBody>
          <a:bodyPr wrap="square" rtlCol="0">
            <a:spAutoFit/>
          </a:bodyPr>
          <a:lstStyle/>
          <a:p>
            <a:r>
              <a:rPr lang="en-US" sz="1600" dirty="0"/>
              <a:t>Amazon Redshift Spectrum</a:t>
            </a:r>
          </a:p>
        </p:txBody>
      </p:sp>
      <p:sp>
        <p:nvSpPr>
          <p:cNvPr id="39" name="Rectangle 38">
            <a:extLst>
              <a:ext uri="{FF2B5EF4-FFF2-40B4-BE49-F238E27FC236}">
                <a16:creationId xmlns:a16="http://schemas.microsoft.com/office/drawing/2014/main" id="{3662D94C-A868-4C10-B4EF-5E1C156D650E}"/>
              </a:ext>
            </a:extLst>
          </p:cNvPr>
          <p:cNvSpPr/>
          <p:nvPr/>
        </p:nvSpPr>
        <p:spPr>
          <a:xfrm>
            <a:off x="1582786" y="1044605"/>
            <a:ext cx="9187595" cy="5377415"/>
          </a:xfrm>
          <a:prstGeom prst="rect">
            <a:avLst/>
          </a:prstGeom>
          <a:noFill/>
          <a:ln w="38100">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A35807-A054-4C2C-A615-42ADC5C6F8F7}"/>
              </a:ext>
            </a:extLst>
          </p:cNvPr>
          <p:cNvSpPr txBox="1"/>
          <p:nvPr/>
        </p:nvSpPr>
        <p:spPr>
          <a:xfrm>
            <a:off x="1582786" y="2415227"/>
            <a:ext cx="9187595" cy="369332"/>
          </a:xfrm>
          <a:prstGeom prst="rect">
            <a:avLst/>
          </a:prstGeom>
          <a:solidFill>
            <a:srgbClr val="005276"/>
          </a:solidFill>
        </p:spPr>
        <p:txBody>
          <a:bodyPr wrap="square" rtlCol="0">
            <a:spAutoFit/>
          </a:bodyPr>
          <a:lstStyle/>
          <a:p>
            <a:pPr algn="ctr"/>
            <a:r>
              <a:rPr lang="en-US" dirty="0">
                <a:solidFill>
                  <a:schemeClr val="bg1"/>
                </a:solidFill>
              </a:rPr>
              <a:t>Storage layer: Storage</a:t>
            </a:r>
          </a:p>
        </p:txBody>
      </p:sp>
      <p:sp>
        <p:nvSpPr>
          <p:cNvPr id="41" name="TextBox 40">
            <a:extLst>
              <a:ext uri="{FF2B5EF4-FFF2-40B4-BE49-F238E27FC236}">
                <a16:creationId xmlns:a16="http://schemas.microsoft.com/office/drawing/2014/main" id="{FF3021D2-A914-4903-8AFA-E230A81A2A75}"/>
              </a:ext>
            </a:extLst>
          </p:cNvPr>
          <p:cNvSpPr txBox="1"/>
          <p:nvPr/>
        </p:nvSpPr>
        <p:spPr>
          <a:xfrm>
            <a:off x="1582786" y="1045614"/>
            <a:ext cx="9187595" cy="380740"/>
          </a:xfrm>
          <a:prstGeom prst="rect">
            <a:avLst/>
          </a:prstGeom>
          <a:solidFill>
            <a:srgbClr val="005276"/>
          </a:solidFill>
        </p:spPr>
        <p:txBody>
          <a:bodyPr wrap="square" rtlCol="0">
            <a:spAutoFit/>
          </a:bodyPr>
          <a:lstStyle/>
          <a:p>
            <a:pPr algn="ctr"/>
            <a:r>
              <a:rPr lang="en-US" dirty="0">
                <a:solidFill>
                  <a:schemeClr val="bg1"/>
                </a:solidFill>
              </a:rPr>
              <a:t>Storage layer: Catalog</a:t>
            </a:r>
          </a:p>
        </p:txBody>
      </p:sp>
      <p:cxnSp>
        <p:nvCxnSpPr>
          <p:cNvPr id="20" name="Connector: Elbow 19">
            <a:extLst>
              <a:ext uri="{FF2B5EF4-FFF2-40B4-BE49-F238E27FC236}">
                <a16:creationId xmlns:a16="http://schemas.microsoft.com/office/drawing/2014/main" id="{8545552F-EFC9-4589-8A8A-337F2C3383EF}"/>
              </a:ext>
              <a:ext uri="{C183D7F6-B498-43B3-948B-1728B52AA6E4}">
                <adec:decorative xmlns:adec="http://schemas.microsoft.com/office/drawing/2017/decorative" val="1"/>
              </a:ext>
            </a:extLst>
          </p:cNvPr>
          <p:cNvCxnSpPr>
            <a:cxnSpLocks/>
            <a:stCxn id="152" idx="2"/>
            <a:endCxn id="22" idx="0"/>
          </p:cNvCxnSpPr>
          <p:nvPr/>
        </p:nvCxnSpPr>
        <p:spPr>
          <a:xfrm rot="5400000">
            <a:off x="6146489" y="3960695"/>
            <a:ext cx="1060278" cy="1520959"/>
          </a:xfrm>
          <a:prstGeom prst="bentConnector3">
            <a:avLst>
              <a:gd name="adj1" fmla="val 50000"/>
            </a:avLst>
          </a:prstGeom>
          <a:ln w="44450" cmpd="sng">
            <a:solidFill>
              <a:srgbClr val="005276"/>
            </a:solidFill>
            <a:prstDash val="solid"/>
            <a:headEnd type="arrow"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35" name="Connector: Elbow 115" hidden="1">
            <a:extLst>
              <a:ext uri="{FF2B5EF4-FFF2-40B4-BE49-F238E27FC236}">
                <a16:creationId xmlns:a16="http://schemas.microsoft.com/office/drawing/2014/main" id="{EF3E3CE7-04C4-4B1F-8AAA-7F9E7926B4B5}"/>
              </a:ext>
            </a:extLst>
          </p:cNvPr>
          <p:cNvCxnSpPr>
            <a:cxnSpLocks/>
          </p:cNvCxnSpPr>
          <p:nvPr/>
        </p:nvCxnSpPr>
        <p:spPr>
          <a:xfrm flipV="1">
            <a:off x="1403397" y="3686344"/>
            <a:ext cx="6931327" cy="361225"/>
          </a:xfrm>
          <a:prstGeom prst="bentConnector3">
            <a:avLst>
              <a:gd name="adj1" fmla="val 78847"/>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68F6D389-DC83-4FBF-9AD8-41C9BF424D54}"/>
              </a:ext>
            </a:extLst>
          </p:cNvPr>
          <p:cNvCxnSpPr>
            <a:cxnSpLocks/>
            <a:endCxn id="152" idx="3"/>
          </p:cNvCxnSpPr>
          <p:nvPr/>
        </p:nvCxnSpPr>
        <p:spPr>
          <a:xfrm rot="5400000">
            <a:off x="7781650" y="2894053"/>
            <a:ext cx="1830770" cy="424640"/>
          </a:xfrm>
          <a:prstGeom prst="bentConnector2">
            <a:avLst/>
          </a:prstGeom>
          <a:ln w="31750">
            <a:solidFill>
              <a:srgbClr val="9E1F63"/>
            </a:solidFill>
            <a:prstDash val="sysDash"/>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4F20A4B6-C79A-4E14-9B0A-5B47F8207459}"/>
              </a:ext>
            </a:extLst>
          </p:cNvPr>
          <p:cNvCxnSpPr>
            <a:cxnSpLocks/>
            <a:endCxn id="22" idx="3"/>
          </p:cNvCxnSpPr>
          <p:nvPr/>
        </p:nvCxnSpPr>
        <p:spPr>
          <a:xfrm rot="10800000" flipV="1">
            <a:off x="6327629" y="4021757"/>
            <a:ext cx="2581729" cy="1641036"/>
          </a:xfrm>
          <a:prstGeom prst="bentConnector3">
            <a:avLst>
              <a:gd name="adj1" fmla="val 73"/>
            </a:avLst>
          </a:prstGeom>
          <a:ln w="31750">
            <a:solidFill>
              <a:srgbClr val="9E1F63"/>
            </a:solidFill>
            <a:prstDash val="sysDash"/>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2FB5A18-1484-411B-82C4-688C41DA9A58}"/>
              </a:ext>
            </a:extLst>
          </p:cNvPr>
          <p:cNvCxnSpPr>
            <a:cxnSpLocks/>
            <a:stCxn id="37" idx="2"/>
            <a:endCxn id="22" idx="1"/>
          </p:cNvCxnSpPr>
          <p:nvPr/>
        </p:nvCxnSpPr>
        <p:spPr>
          <a:xfrm rot="16200000" flipH="1">
            <a:off x="3195518" y="3353642"/>
            <a:ext cx="3477811" cy="1140489"/>
          </a:xfrm>
          <a:prstGeom prst="bentConnector2">
            <a:avLst/>
          </a:prstGeom>
          <a:ln w="31750">
            <a:solidFill>
              <a:srgbClr val="9E1F63"/>
            </a:solidFill>
            <a:prstDash val="sysDash"/>
            <a:headEnd type="none" w="lg"/>
            <a:tailEnd type="none"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17396A1-759A-481A-B927-469A8DEF1F77}"/>
              </a:ext>
            </a:extLst>
          </p:cNvPr>
          <p:cNvCxnSpPr>
            <a:cxnSpLocks/>
            <a:stCxn id="37" idx="2"/>
            <a:endCxn id="151" idx="1"/>
          </p:cNvCxnSpPr>
          <p:nvPr/>
        </p:nvCxnSpPr>
        <p:spPr>
          <a:xfrm rot="16200000" flipH="1">
            <a:off x="5056778" y="1492382"/>
            <a:ext cx="1276248" cy="2661447"/>
          </a:xfrm>
          <a:prstGeom prst="bentConnector2">
            <a:avLst/>
          </a:prstGeom>
          <a:ln w="31750">
            <a:solidFill>
              <a:srgbClr val="9E1F63"/>
            </a:solidFill>
            <a:prstDash val="sysDash"/>
            <a:headEnd type="arrow" w="lg"/>
            <a:tailEnd type="none"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0DBEA3-F5DA-4FA2-BD5E-4B6F27E470FC}"/>
              </a:ext>
            </a:extLst>
          </p:cNvPr>
          <p:cNvCxnSpPr/>
          <p:nvPr/>
        </p:nvCxnSpPr>
        <p:spPr>
          <a:xfrm flipV="1">
            <a:off x="5411787" y="1892594"/>
            <a:ext cx="2099977" cy="1"/>
          </a:xfrm>
          <a:prstGeom prst="straightConnector1">
            <a:avLst/>
          </a:prstGeom>
          <a:ln w="31750">
            <a:solidFill>
              <a:srgbClr val="9E1F63"/>
            </a:solidFill>
            <a:prstDash val="sysDash"/>
            <a:headEnd type="none" w="lg"/>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69148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55</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p:txBody>
          <a:bodyPr>
            <a:normAutofit/>
          </a:bodyPr>
          <a:lstStyle/>
          <a:p>
            <a:r>
              <a:rPr lang="en-US" dirty="0"/>
              <a:t>Modern architecture pipeline: Processing</a:t>
            </a:r>
          </a:p>
        </p:txBody>
      </p:sp>
      <p:grpSp>
        <p:nvGrpSpPr>
          <p:cNvPr id="4" name="Storage">
            <a:extLst>
              <a:ext uri="{FF2B5EF4-FFF2-40B4-BE49-F238E27FC236}">
                <a16:creationId xmlns:a16="http://schemas.microsoft.com/office/drawing/2014/main" id="{B3182CC5-944D-46BA-B226-C0E6B32DC073}"/>
              </a:ext>
            </a:extLst>
          </p:cNvPr>
          <p:cNvGrpSpPr/>
          <p:nvPr/>
        </p:nvGrpSpPr>
        <p:grpSpPr>
          <a:xfrm>
            <a:off x="233155" y="1167824"/>
            <a:ext cx="1526080" cy="5247867"/>
            <a:chOff x="178070" y="1167824"/>
            <a:chExt cx="1526080" cy="5247867"/>
          </a:xfrm>
        </p:grpSpPr>
        <p:sp>
          <p:nvSpPr>
            <p:cNvPr id="32" name="Rectangle 31">
              <a:extLst>
                <a:ext uri="{FF2B5EF4-FFF2-40B4-BE49-F238E27FC236}">
                  <a16:creationId xmlns:a16="http://schemas.microsoft.com/office/drawing/2014/main" id="{4F1F02EB-C2C8-4C50-87E7-2E1CECE1602F}"/>
                </a:ext>
              </a:extLst>
            </p:cNvPr>
            <p:cNvSpPr/>
            <p:nvPr/>
          </p:nvSpPr>
          <p:spPr>
            <a:xfrm>
              <a:off x="267779" y="1167824"/>
              <a:ext cx="1346663" cy="365760"/>
            </a:xfrm>
            <a:prstGeom prst="rect">
              <a:avLst/>
            </a:prstGeom>
            <a:solidFill>
              <a:srgbClr val="005276"/>
            </a:solidFill>
            <a:ln w="38100">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Storage</a:t>
              </a:r>
            </a:p>
          </p:txBody>
        </p:sp>
        <p:sp>
          <p:nvSpPr>
            <p:cNvPr id="82" name="TextBox 81">
              <a:extLst>
                <a:ext uri="{FF2B5EF4-FFF2-40B4-BE49-F238E27FC236}">
                  <a16:creationId xmlns:a16="http://schemas.microsoft.com/office/drawing/2014/main" id="{34F9B1FD-AD9F-4102-B476-992236FA564C}"/>
                </a:ext>
              </a:extLst>
            </p:cNvPr>
            <p:cNvSpPr txBox="1"/>
            <p:nvPr/>
          </p:nvSpPr>
          <p:spPr>
            <a:xfrm>
              <a:off x="178070" y="6077137"/>
              <a:ext cx="1526080" cy="338554"/>
            </a:xfrm>
            <a:prstGeom prst="rect">
              <a:avLst/>
            </a:prstGeom>
            <a:noFill/>
          </p:spPr>
          <p:txBody>
            <a:bodyPr wrap="square" rtlCol="0">
              <a:spAutoFit/>
            </a:bodyPr>
            <a:lstStyle/>
            <a:p>
              <a:pPr algn="ctr"/>
              <a:r>
                <a:rPr lang="en-US" sz="1600" dirty="0"/>
                <a:t>Amazon S3</a:t>
              </a:r>
            </a:p>
          </p:txBody>
        </p:sp>
        <p:pic>
          <p:nvPicPr>
            <p:cNvPr id="81" name="Picture 80">
              <a:extLst>
                <a:ext uri="{FF2B5EF4-FFF2-40B4-BE49-F238E27FC236}">
                  <a16:creationId xmlns:a16="http://schemas.microsoft.com/office/drawing/2014/main" id="{38BDF3CF-C205-4444-B654-AA542F0259F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30" y="5260675"/>
              <a:ext cx="822960" cy="822960"/>
            </a:xfrm>
            <a:prstGeom prst="rect">
              <a:avLst/>
            </a:prstGeom>
          </p:spPr>
        </p:pic>
        <p:sp>
          <p:nvSpPr>
            <p:cNvPr id="84" name="TextBox 83">
              <a:extLst>
                <a:ext uri="{FF2B5EF4-FFF2-40B4-BE49-F238E27FC236}">
                  <a16:creationId xmlns:a16="http://schemas.microsoft.com/office/drawing/2014/main" id="{C36EFFD5-23F6-4F69-AABA-4261D3875567}"/>
                </a:ext>
              </a:extLst>
            </p:cNvPr>
            <p:cNvSpPr txBox="1"/>
            <p:nvPr/>
          </p:nvSpPr>
          <p:spPr>
            <a:xfrm>
              <a:off x="205407" y="4621277"/>
              <a:ext cx="1471406" cy="584775"/>
            </a:xfrm>
            <a:prstGeom prst="rect">
              <a:avLst/>
            </a:prstGeom>
            <a:noFill/>
          </p:spPr>
          <p:txBody>
            <a:bodyPr wrap="square" rtlCol="0">
              <a:spAutoFit/>
            </a:bodyPr>
            <a:lstStyle/>
            <a:p>
              <a:pPr algn="ctr"/>
              <a:r>
                <a:rPr lang="en-US" sz="1600" dirty="0"/>
                <a:t>Amazon Redshift</a:t>
              </a:r>
            </a:p>
          </p:txBody>
        </p:sp>
        <p:pic>
          <p:nvPicPr>
            <p:cNvPr id="83" name="Picture 82">
              <a:extLst>
                <a:ext uri="{FF2B5EF4-FFF2-40B4-BE49-F238E27FC236}">
                  <a16:creationId xmlns:a16="http://schemas.microsoft.com/office/drawing/2014/main" id="{CC5BF12D-E71D-4EB9-83B9-28F20AD7855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630" y="3803568"/>
              <a:ext cx="822960" cy="822960"/>
            </a:xfrm>
            <a:prstGeom prst="rect">
              <a:avLst/>
            </a:prstGeom>
          </p:spPr>
        </p:pic>
      </p:grpSp>
      <p:grpSp>
        <p:nvGrpSpPr>
          <p:cNvPr id="9" name="SQL">
            <a:extLst>
              <a:ext uri="{FF2B5EF4-FFF2-40B4-BE49-F238E27FC236}">
                <a16:creationId xmlns:a16="http://schemas.microsoft.com/office/drawing/2014/main" id="{05F0AA0F-2BC5-4A25-8277-A8E362155FD2}"/>
              </a:ext>
            </a:extLst>
          </p:cNvPr>
          <p:cNvGrpSpPr/>
          <p:nvPr/>
        </p:nvGrpSpPr>
        <p:grpSpPr>
          <a:xfrm>
            <a:off x="2159406" y="1285901"/>
            <a:ext cx="2926080" cy="5042474"/>
            <a:chOff x="2159406" y="1285901"/>
            <a:chExt cx="2926080" cy="5042474"/>
          </a:xfrm>
        </p:grpSpPr>
        <p:grpSp>
          <p:nvGrpSpPr>
            <p:cNvPr id="6" name="Group 5">
              <a:extLst>
                <a:ext uri="{FF2B5EF4-FFF2-40B4-BE49-F238E27FC236}">
                  <a16:creationId xmlns:a16="http://schemas.microsoft.com/office/drawing/2014/main" id="{2F3F4D36-2E8E-48C6-8269-128A2D851D7F}"/>
                </a:ext>
              </a:extLst>
            </p:cNvPr>
            <p:cNvGrpSpPr/>
            <p:nvPr/>
          </p:nvGrpSpPr>
          <p:grpSpPr>
            <a:xfrm>
              <a:off x="2159406" y="1285901"/>
              <a:ext cx="2926080" cy="5042474"/>
              <a:chOff x="1799293" y="938927"/>
              <a:chExt cx="2926080" cy="5341947"/>
            </a:xfrm>
          </p:grpSpPr>
          <p:sp>
            <p:nvSpPr>
              <p:cNvPr id="48" name="Rectangle 47">
                <a:extLst>
                  <a:ext uri="{FF2B5EF4-FFF2-40B4-BE49-F238E27FC236}">
                    <a16:creationId xmlns:a16="http://schemas.microsoft.com/office/drawing/2014/main" id="{BB4B3125-7824-4C12-ADA0-F86838F3D707}"/>
                  </a:ext>
                  <a:ext uri="{C183D7F6-B498-43B3-948B-1728B52AA6E4}">
                    <adec:decorative xmlns:adec="http://schemas.microsoft.com/office/drawing/2017/decorative" val="1"/>
                  </a:ext>
                </a:extLst>
              </p:cNvPr>
              <p:cNvSpPr/>
              <p:nvPr/>
            </p:nvSpPr>
            <p:spPr>
              <a:xfrm>
                <a:off x="1799293" y="958739"/>
                <a:ext cx="2926080" cy="5322135"/>
              </a:xfrm>
              <a:prstGeom prst="rect">
                <a:avLst/>
              </a:prstGeom>
              <a:noFill/>
              <a:ln w="38100">
                <a:solidFill>
                  <a:srgbClr val="9E1F6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A256456A-AE4D-422D-AEB2-988BE4E1F03C}"/>
                  </a:ext>
                </a:extLst>
              </p:cNvPr>
              <p:cNvSpPr txBox="1"/>
              <p:nvPr/>
            </p:nvSpPr>
            <p:spPr>
              <a:xfrm>
                <a:off x="1799293" y="938927"/>
                <a:ext cx="2926080" cy="391267"/>
              </a:xfrm>
              <a:prstGeom prst="rect">
                <a:avLst/>
              </a:prstGeom>
              <a:solidFill>
                <a:srgbClr val="9E1F63"/>
              </a:solidFill>
            </p:spPr>
            <p:txBody>
              <a:bodyPr wrap="square" rtlCol="0">
                <a:spAutoFit/>
              </a:bodyPr>
              <a:lstStyle/>
              <a:p>
                <a:pPr algn="ctr"/>
                <a:r>
                  <a:rPr lang="en-US" dirty="0">
                    <a:solidFill>
                      <a:schemeClr val="bg1"/>
                    </a:solidFill>
                  </a:rPr>
                  <a:t>SQL-based ELT</a:t>
                </a:r>
              </a:p>
            </p:txBody>
          </p:sp>
        </p:grpSp>
        <p:pic>
          <p:nvPicPr>
            <p:cNvPr id="41" name="Picture 40">
              <a:extLst>
                <a:ext uri="{FF2B5EF4-FFF2-40B4-BE49-F238E27FC236}">
                  <a16:creationId xmlns:a16="http://schemas.microsoft.com/office/drawing/2014/main" id="{158CD85F-70D1-4044-B211-8C5F537F7CC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072" y="2709310"/>
              <a:ext cx="822960" cy="822960"/>
            </a:xfrm>
            <a:prstGeom prst="rect">
              <a:avLst/>
            </a:prstGeom>
          </p:spPr>
        </p:pic>
        <p:sp>
          <p:nvSpPr>
            <p:cNvPr id="42" name="TextBox 41">
              <a:extLst>
                <a:ext uri="{FF2B5EF4-FFF2-40B4-BE49-F238E27FC236}">
                  <a16:creationId xmlns:a16="http://schemas.microsoft.com/office/drawing/2014/main" id="{FC9E57BC-8090-40F7-A2EA-D54136984217}"/>
                </a:ext>
              </a:extLst>
            </p:cNvPr>
            <p:cNvSpPr txBox="1"/>
            <p:nvPr/>
          </p:nvSpPr>
          <p:spPr>
            <a:xfrm>
              <a:off x="2601944" y="3567853"/>
              <a:ext cx="2095217" cy="338554"/>
            </a:xfrm>
            <a:prstGeom prst="rect">
              <a:avLst/>
            </a:prstGeom>
            <a:noFill/>
          </p:spPr>
          <p:txBody>
            <a:bodyPr wrap="square" rtlCol="0">
              <a:spAutoFit/>
            </a:bodyPr>
            <a:lstStyle/>
            <a:p>
              <a:pPr algn="ctr"/>
              <a:r>
                <a:rPr lang="en-US" sz="1600" dirty="0"/>
                <a:t>Amazon Redshift</a:t>
              </a:r>
            </a:p>
          </p:txBody>
        </p:sp>
      </p:grpSp>
      <p:grpSp>
        <p:nvGrpSpPr>
          <p:cNvPr id="10" name="Big Data">
            <a:extLst>
              <a:ext uri="{FF2B5EF4-FFF2-40B4-BE49-F238E27FC236}">
                <a16:creationId xmlns:a16="http://schemas.microsoft.com/office/drawing/2014/main" id="{E43FDC56-B029-4273-A3F5-D59CEB10462F}"/>
              </a:ext>
            </a:extLst>
          </p:cNvPr>
          <p:cNvGrpSpPr/>
          <p:nvPr/>
        </p:nvGrpSpPr>
        <p:grpSpPr>
          <a:xfrm>
            <a:off x="5222992" y="1285901"/>
            <a:ext cx="2926080" cy="5042474"/>
            <a:chOff x="5222992" y="1285901"/>
            <a:chExt cx="2926080" cy="5042474"/>
          </a:xfrm>
        </p:grpSpPr>
        <p:grpSp>
          <p:nvGrpSpPr>
            <p:cNvPr id="7" name="Group 6">
              <a:extLst>
                <a:ext uri="{FF2B5EF4-FFF2-40B4-BE49-F238E27FC236}">
                  <a16:creationId xmlns:a16="http://schemas.microsoft.com/office/drawing/2014/main" id="{2B1AE30A-212F-4D08-8C69-42EF717DF237}"/>
                </a:ext>
              </a:extLst>
            </p:cNvPr>
            <p:cNvGrpSpPr/>
            <p:nvPr/>
          </p:nvGrpSpPr>
          <p:grpSpPr>
            <a:xfrm>
              <a:off x="5222992" y="1285901"/>
              <a:ext cx="2926080" cy="5042474"/>
              <a:chOff x="5194906" y="938927"/>
              <a:chExt cx="2926080" cy="5341947"/>
            </a:xfrm>
          </p:grpSpPr>
          <p:sp>
            <p:nvSpPr>
              <p:cNvPr id="47" name="Rectangle 46">
                <a:extLst>
                  <a:ext uri="{FF2B5EF4-FFF2-40B4-BE49-F238E27FC236}">
                    <a16:creationId xmlns:a16="http://schemas.microsoft.com/office/drawing/2014/main" id="{270C47CB-48EF-45A4-BD05-B2A2DCF7DEEB}"/>
                  </a:ext>
                  <a:ext uri="{C183D7F6-B498-43B3-948B-1728B52AA6E4}">
                    <adec:decorative xmlns:adec="http://schemas.microsoft.com/office/drawing/2017/decorative" val="1"/>
                  </a:ext>
                </a:extLst>
              </p:cNvPr>
              <p:cNvSpPr/>
              <p:nvPr/>
            </p:nvSpPr>
            <p:spPr>
              <a:xfrm>
                <a:off x="5194906" y="958739"/>
                <a:ext cx="2926080" cy="5322135"/>
              </a:xfrm>
              <a:prstGeom prst="rect">
                <a:avLst/>
              </a:prstGeom>
              <a:noFill/>
              <a:ln w="38100">
                <a:solidFill>
                  <a:srgbClr val="9E1F6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AFB9F9B-8A99-4EBA-ABD6-2FCAADBBF4CB}"/>
                  </a:ext>
                </a:extLst>
              </p:cNvPr>
              <p:cNvSpPr txBox="1"/>
              <p:nvPr/>
            </p:nvSpPr>
            <p:spPr>
              <a:xfrm>
                <a:off x="5194906" y="938927"/>
                <a:ext cx="2926080" cy="369332"/>
              </a:xfrm>
              <a:prstGeom prst="rect">
                <a:avLst/>
              </a:prstGeom>
              <a:solidFill>
                <a:srgbClr val="9E1F63"/>
              </a:solidFill>
            </p:spPr>
            <p:txBody>
              <a:bodyPr wrap="square" rtlCol="0">
                <a:spAutoFit/>
              </a:bodyPr>
              <a:lstStyle/>
              <a:p>
                <a:pPr algn="ctr"/>
                <a:r>
                  <a:rPr lang="en-US" dirty="0">
                    <a:solidFill>
                      <a:schemeClr val="bg1"/>
                    </a:solidFill>
                  </a:rPr>
                  <a:t>Big data processing</a:t>
                </a:r>
              </a:p>
            </p:txBody>
          </p:sp>
        </p:grpSp>
        <p:sp>
          <p:nvSpPr>
            <p:cNvPr id="17" name="TextBox 16">
              <a:extLst>
                <a:ext uri="{FF2B5EF4-FFF2-40B4-BE49-F238E27FC236}">
                  <a16:creationId xmlns:a16="http://schemas.microsoft.com/office/drawing/2014/main" id="{A9243630-1725-4809-A958-D5229CAED051}"/>
                </a:ext>
              </a:extLst>
            </p:cNvPr>
            <p:cNvSpPr txBox="1"/>
            <p:nvPr/>
          </p:nvSpPr>
          <p:spPr>
            <a:xfrm>
              <a:off x="6292320" y="2252574"/>
              <a:ext cx="1813317" cy="338554"/>
            </a:xfrm>
            <a:prstGeom prst="rect">
              <a:avLst/>
            </a:prstGeom>
            <a:noFill/>
          </p:spPr>
          <p:txBody>
            <a:bodyPr wrap="square" rtlCol="0">
              <a:spAutoFit/>
            </a:bodyPr>
            <a:lstStyle/>
            <a:p>
              <a:pPr algn="ctr"/>
              <a:r>
                <a:rPr lang="en-US" sz="1600" dirty="0"/>
                <a:t>Amazon EMR</a:t>
              </a:r>
            </a:p>
          </p:txBody>
        </p:sp>
        <p:pic>
          <p:nvPicPr>
            <p:cNvPr id="16" name="Picture 15">
              <a:extLst>
                <a:ext uri="{FF2B5EF4-FFF2-40B4-BE49-F238E27FC236}">
                  <a16:creationId xmlns:a16="http://schemas.microsoft.com/office/drawing/2014/main" id="{5EE057D3-CE3B-436A-AB83-2344AF9793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867" y="2010371"/>
              <a:ext cx="822960" cy="822960"/>
            </a:xfrm>
            <a:prstGeom prst="rect">
              <a:avLst/>
            </a:prstGeom>
          </p:spPr>
        </p:pic>
        <p:pic>
          <p:nvPicPr>
            <p:cNvPr id="20" name="Picture 19">
              <a:extLst>
                <a:ext uri="{FF2B5EF4-FFF2-40B4-BE49-F238E27FC236}">
                  <a16:creationId xmlns:a16="http://schemas.microsoft.com/office/drawing/2014/main" id="{34642DFF-66BD-492E-BDA6-C79BE0E7301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0867" y="3253221"/>
              <a:ext cx="822960" cy="822960"/>
            </a:xfrm>
            <a:prstGeom prst="rect">
              <a:avLst/>
            </a:prstGeom>
          </p:spPr>
        </p:pic>
        <p:sp>
          <p:nvSpPr>
            <p:cNvPr id="21" name="TextBox 20">
              <a:extLst>
                <a:ext uri="{FF2B5EF4-FFF2-40B4-BE49-F238E27FC236}">
                  <a16:creationId xmlns:a16="http://schemas.microsoft.com/office/drawing/2014/main" id="{920FF3EC-93F0-4C8C-B210-F9F250BD6C9F}"/>
                </a:ext>
              </a:extLst>
            </p:cNvPr>
            <p:cNvSpPr txBox="1"/>
            <p:nvPr/>
          </p:nvSpPr>
          <p:spPr>
            <a:xfrm>
              <a:off x="6620320" y="3495424"/>
              <a:ext cx="1157317" cy="338554"/>
            </a:xfrm>
            <a:prstGeom prst="rect">
              <a:avLst/>
            </a:prstGeom>
            <a:noFill/>
          </p:spPr>
          <p:txBody>
            <a:bodyPr wrap="square" rtlCol="0">
              <a:spAutoFit/>
            </a:bodyPr>
            <a:lstStyle/>
            <a:p>
              <a:pPr algn="ctr"/>
              <a:r>
                <a:rPr lang="en-US" sz="1600" dirty="0"/>
                <a:t>AWS Glue</a:t>
              </a:r>
            </a:p>
          </p:txBody>
        </p:sp>
      </p:grpSp>
      <p:sp>
        <p:nvSpPr>
          <p:cNvPr id="1051" name="Rectangle 1050">
            <a:extLst>
              <a:ext uri="{FF2B5EF4-FFF2-40B4-BE49-F238E27FC236}">
                <a16:creationId xmlns:a16="http://schemas.microsoft.com/office/drawing/2014/main" id="{DD9FAFC6-13DA-468B-8CC6-D80F6C1685B4}"/>
              </a:ext>
              <a:ext uri="{C183D7F6-B498-43B3-948B-1728B52AA6E4}">
                <adec:decorative xmlns:adec="http://schemas.microsoft.com/office/drawing/2017/decorative" val="1"/>
              </a:ext>
            </a:extLst>
          </p:cNvPr>
          <p:cNvSpPr/>
          <p:nvPr/>
        </p:nvSpPr>
        <p:spPr>
          <a:xfrm>
            <a:off x="2046114" y="1152144"/>
            <a:ext cx="9253530" cy="5341103"/>
          </a:xfrm>
          <a:prstGeom prst="rect">
            <a:avLst/>
          </a:prstGeom>
          <a:noFill/>
          <a:ln w="38100">
            <a:solidFill>
              <a:srgbClr val="9E1F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5112083-A1E7-484F-868C-A237BA70E4E3}"/>
              </a:ext>
            </a:extLst>
          </p:cNvPr>
          <p:cNvGrpSpPr/>
          <p:nvPr/>
        </p:nvGrpSpPr>
        <p:grpSpPr>
          <a:xfrm>
            <a:off x="8157773" y="1285901"/>
            <a:ext cx="3131305" cy="5042474"/>
            <a:chOff x="8157773" y="1285901"/>
            <a:chExt cx="3131305" cy="5042474"/>
          </a:xfrm>
        </p:grpSpPr>
        <p:grpSp>
          <p:nvGrpSpPr>
            <p:cNvPr id="8" name="Group 7">
              <a:extLst>
                <a:ext uri="{FF2B5EF4-FFF2-40B4-BE49-F238E27FC236}">
                  <a16:creationId xmlns:a16="http://schemas.microsoft.com/office/drawing/2014/main" id="{CBAF08D8-2D2F-4BB5-AD2F-14D3773EA353}"/>
                </a:ext>
              </a:extLst>
            </p:cNvPr>
            <p:cNvGrpSpPr/>
            <p:nvPr/>
          </p:nvGrpSpPr>
          <p:grpSpPr>
            <a:xfrm>
              <a:off x="8260386" y="1285901"/>
              <a:ext cx="2926080" cy="5042474"/>
              <a:chOff x="8232300" y="938927"/>
              <a:chExt cx="2926080" cy="5341947"/>
            </a:xfrm>
          </p:grpSpPr>
          <p:sp>
            <p:nvSpPr>
              <p:cNvPr id="45" name="Rectangle 44">
                <a:extLst>
                  <a:ext uri="{FF2B5EF4-FFF2-40B4-BE49-F238E27FC236}">
                    <a16:creationId xmlns:a16="http://schemas.microsoft.com/office/drawing/2014/main" id="{0A99F9F0-897B-412F-8CB6-E243BCB78983}"/>
                  </a:ext>
                  <a:ext uri="{C183D7F6-B498-43B3-948B-1728B52AA6E4}">
                    <adec:decorative xmlns:adec="http://schemas.microsoft.com/office/drawing/2017/decorative" val="1"/>
                  </a:ext>
                </a:extLst>
              </p:cNvPr>
              <p:cNvSpPr/>
              <p:nvPr/>
            </p:nvSpPr>
            <p:spPr>
              <a:xfrm>
                <a:off x="8232300" y="958739"/>
                <a:ext cx="2926080" cy="5322135"/>
              </a:xfrm>
              <a:prstGeom prst="rect">
                <a:avLst/>
              </a:prstGeom>
              <a:noFill/>
              <a:ln w="38100">
                <a:solidFill>
                  <a:srgbClr val="9E1F6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2BF895E2-FDB1-4DA5-9CA2-E62829DCA9BE}"/>
                  </a:ext>
                </a:extLst>
              </p:cNvPr>
              <p:cNvSpPr txBox="1"/>
              <p:nvPr/>
            </p:nvSpPr>
            <p:spPr>
              <a:xfrm>
                <a:off x="8232300" y="938927"/>
                <a:ext cx="2926080" cy="391267"/>
              </a:xfrm>
              <a:prstGeom prst="rect">
                <a:avLst/>
              </a:prstGeom>
              <a:solidFill>
                <a:srgbClr val="9E1F63"/>
              </a:solidFill>
            </p:spPr>
            <p:txBody>
              <a:bodyPr wrap="square" rtlCol="0">
                <a:spAutoFit/>
              </a:bodyPr>
              <a:lstStyle/>
              <a:p>
                <a:pPr algn="ctr"/>
                <a:r>
                  <a:rPr lang="en-US" dirty="0">
                    <a:solidFill>
                      <a:schemeClr val="bg1"/>
                    </a:solidFill>
                  </a:rPr>
                  <a:t>Near real-time ETL</a:t>
                </a:r>
              </a:p>
            </p:txBody>
          </p:sp>
        </p:grpSp>
        <p:pic>
          <p:nvPicPr>
            <p:cNvPr id="29" name="Picture 28">
              <a:extLst>
                <a:ext uri="{FF2B5EF4-FFF2-40B4-BE49-F238E27FC236}">
                  <a16:creationId xmlns:a16="http://schemas.microsoft.com/office/drawing/2014/main" id="{8E78DC15-C9EA-4F74-BB25-E91863C4773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4168" y="1740331"/>
              <a:ext cx="822960" cy="822960"/>
            </a:xfrm>
            <a:prstGeom prst="rect">
              <a:avLst/>
            </a:prstGeom>
          </p:spPr>
        </p:pic>
        <p:sp>
          <p:nvSpPr>
            <p:cNvPr id="30" name="TextBox 29">
              <a:extLst>
                <a:ext uri="{FF2B5EF4-FFF2-40B4-BE49-F238E27FC236}">
                  <a16:creationId xmlns:a16="http://schemas.microsoft.com/office/drawing/2014/main" id="{D311B2E5-B13B-47BB-8F06-A159DB0472ED}"/>
                </a:ext>
              </a:extLst>
            </p:cNvPr>
            <p:cNvSpPr txBox="1"/>
            <p:nvPr/>
          </p:nvSpPr>
          <p:spPr>
            <a:xfrm>
              <a:off x="9181206" y="1859424"/>
              <a:ext cx="2095217" cy="584775"/>
            </a:xfrm>
            <a:prstGeom prst="rect">
              <a:avLst/>
            </a:prstGeom>
            <a:noFill/>
          </p:spPr>
          <p:txBody>
            <a:bodyPr wrap="square" rtlCol="0">
              <a:spAutoFit/>
            </a:bodyPr>
            <a:lstStyle/>
            <a:p>
              <a:pPr algn="ctr"/>
              <a:r>
                <a:rPr lang="en-US" sz="1600" dirty="0"/>
                <a:t>Kinesis Data Analytics</a:t>
              </a:r>
            </a:p>
          </p:txBody>
        </p:sp>
        <p:sp>
          <p:nvSpPr>
            <p:cNvPr id="24" name="TextBox 23">
              <a:extLst>
                <a:ext uri="{FF2B5EF4-FFF2-40B4-BE49-F238E27FC236}">
                  <a16:creationId xmlns:a16="http://schemas.microsoft.com/office/drawing/2014/main" id="{4AC220C2-3A74-43CB-87A9-164A3B77589F}"/>
                </a:ext>
              </a:extLst>
            </p:cNvPr>
            <p:cNvSpPr txBox="1"/>
            <p:nvPr/>
          </p:nvSpPr>
          <p:spPr>
            <a:xfrm>
              <a:off x="8157773" y="3183659"/>
              <a:ext cx="3131305" cy="584775"/>
            </a:xfrm>
            <a:prstGeom prst="rect">
              <a:avLst/>
            </a:prstGeom>
            <a:noFill/>
          </p:spPr>
          <p:txBody>
            <a:bodyPr wrap="square" rtlCol="0">
              <a:spAutoFit/>
            </a:bodyPr>
            <a:lstStyle/>
            <a:p>
              <a:pPr algn="ctr"/>
              <a:r>
                <a:rPr lang="en-US" altLang="en-US" sz="1600" b="1" dirty="0">
                  <a:ea typeface="Amazon Ember" panose="020B0603020204020204" pitchFamily="34" charset="0"/>
                  <a:cs typeface="Arial" panose="020B0604020202020204" pitchFamily="34" charset="0"/>
                </a:rPr>
                <a:t>Spark streaming on </a:t>
              </a:r>
              <a:br>
                <a:rPr lang="en-US" altLang="en-US" sz="1600" b="1" dirty="0">
                  <a:ea typeface="Amazon Ember" panose="020B0603020204020204" pitchFamily="34" charset="0"/>
                  <a:cs typeface="Arial" panose="020B0604020202020204" pitchFamily="34" charset="0"/>
                </a:rPr>
              </a:br>
              <a:r>
                <a:rPr lang="en-US" altLang="en-US" sz="1600" dirty="0">
                  <a:ea typeface="Amazon Ember" panose="020B0603020204020204" pitchFamily="34" charset="0"/>
                  <a:cs typeface="Arial" panose="020B0604020202020204" pitchFamily="34" charset="0"/>
                </a:rPr>
                <a:t>Amazon EMR or AWS Glue</a:t>
              </a:r>
            </a:p>
          </p:txBody>
        </p:sp>
        <p:pic>
          <p:nvPicPr>
            <p:cNvPr id="37" name="Picture 36">
              <a:extLst>
                <a:ext uri="{FF2B5EF4-FFF2-40B4-BE49-F238E27FC236}">
                  <a16:creationId xmlns:a16="http://schemas.microsoft.com/office/drawing/2014/main" id="{E1059DA0-99CA-4FBC-A705-8E15EE7676E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9672" y="3777888"/>
              <a:ext cx="548640" cy="548640"/>
            </a:xfrm>
            <a:prstGeom prst="rect">
              <a:avLst/>
            </a:prstGeom>
          </p:spPr>
        </p:pic>
        <p:pic>
          <p:nvPicPr>
            <p:cNvPr id="38" name="Picture 37">
              <a:extLst>
                <a:ext uri="{FF2B5EF4-FFF2-40B4-BE49-F238E27FC236}">
                  <a16:creationId xmlns:a16="http://schemas.microsoft.com/office/drawing/2014/main" id="{7A0940F2-6F90-4208-BF6A-F24344BCBB3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36" y="3767234"/>
              <a:ext cx="548640" cy="548640"/>
            </a:xfrm>
            <a:prstGeom prst="rect">
              <a:avLst/>
            </a:prstGeom>
          </p:spPr>
        </p:pic>
      </p:grpSp>
      <p:grpSp>
        <p:nvGrpSpPr>
          <p:cNvPr id="12" name="Transform">
            <a:extLst>
              <a:ext uri="{FF2B5EF4-FFF2-40B4-BE49-F238E27FC236}">
                <a16:creationId xmlns:a16="http://schemas.microsoft.com/office/drawing/2014/main" id="{B04CBE0E-3A97-4B8F-9E91-BC9F1052110F}"/>
              </a:ext>
            </a:extLst>
          </p:cNvPr>
          <p:cNvGrpSpPr/>
          <p:nvPr/>
        </p:nvGrpSpPr>
        <p:grpSpPr>
          <a:xfrm>
            <a:off x="1528269" y="4665651"/>
            <a:ext cx="9263039" cy="746332"/>
            <a:chOff x="1528269" y="4665651"/>
            <a:chExt cx="9263039" cy="746332"/>
          </a:xfrm>
        </p:grpSpPr>
        <p:cxnSp>
          <p:nvCxnSpPr>
            <p:cNvPr id="15" name="Connector: Elbow 14">
              <a:extLst>
                <a:ext uri="{FF2B5EF4-FFF2-40B4-BE49-F238E27FC236}">
                  <a16:creationId xmlns:a16="http://schemas.microsoft.com/office/drawing/2014/main" id="{EEAAF9C8-A0D8-4F45-91D5-EDB06BCB15D9}"/>
                </a:ext>
                <a:ext uri="{C183D7F6-B498-43B3-948B-1728B52AA6E4}">
                  <adec:decorative xmlns:adec="http://schemas.microsoft.com/office/drawing/2017/decorative" val="1"/>
                </a:ext>
              </a:extLst>
            </p:cNvPr>
            <p:cNvCxnSpPr>
              <a:cxnSpLocks/>
            </p:cNvCxnSpPr>
            <p:nvPr/>
          </p:nvCxnSpPr>
          <p:spPr>
            <a:xfrm>
              <a:off x="1528269" y="5181351"/>
              <a:ext cx="822960" cy="0"/>
            </a:xfrm>
            <a:prstGeom prst="straightConnector1">
              <a:avLst/>
            </a:prstGeom>
            <a:ln w="44450">
              <a:solidFill>
                <a:srgbClr val="9E1F63"/>
              </a:solidFill>
              <a:headEnd type="arrow"/>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9541A25-BBD9-4EEB-9C39-F1BB8C5F9CD2}"/>
                </a:ext>
                <a:ext uri="{C183D7F6-B498-43B3-948B-1728B52AA6E4}">
                  <adec:decorative xmlns:adec="http://schemas.microsoft.com/office/drawing/2017/decorative" val="1"/>
                </a:ext>
              </a:extLst>
            </p:cNvPr>
            <p:cNvCxnSpPr>
              <a:cxnSpLocks/>
            </p:cNvCxnSpPr>
            <p:nvPr/>
          </p:nvCxnSpPr>
          <p:spPr>
            <a:xfrm flipV="1">
              <a:off x="3619586" y="4665651"/>
              <a:ext cx="0" cy="365760"/>
            </a:xfrm>
            <a:prstGeom prst="straightConnector1">
              <a:avLst/>
            </a:prstGeom>
            <a:ln w="44450">
              <a:solidFill>
                <a:srgbClr val="9E1F63"/>
              </a:solidFill>
              <a:headEnd type="none"/>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9" name="Connector: Elbow 56">
              <a:extLst>
                <a:ext uri="{FF2B5EF4-FFF2-40B4-BE49-F238E27FC236}">
                  <a16:creationId xmlns:a16="http://schemas.microsoft.com/office/drawing/2014/main" id="{2EF25638-F900-41AD-B6FE-B1456BC802C5}"/>
                </a:ext>
                <a:ext uri="{C183D7F6-B498-43B3-948B-1728B52AA6E4}">
                  <adec:decorative xmlns:adec="http://schemas.microsoft.com/office/drawing/2017/decorative" val="1"/>
                </a:ext>
              </a:extLst>
            </p:cNvPr>
            <p:cNvCxnSpPr>
              <a:cxnSpLocks/>
            </p:cNvCxnSpPr>
            <p:nvPr/>
          </p:nvCxnSpPr>
          <p:spPr>
            <a:xfrm flipV="1">
              <a:off x="6686032" y="4665651"/>
              <a:ext cx="0" cy="365760"/>
            </a:xfrm>
            <a:prstGeom prst="straightConnector1">
              <a:avLst/>
            </a:prstGeom>
            <a:ln w="44450">
              <a:solidFill>
                <a:srgbClr val="9E1F63"/>
              </a:solidFill>
              <a:headEnd type="none"/>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3" name="Connector: Elbow 56">
              <a:extLst>
                <a:ext uri="{FF2B5EF4-FFF2-40B4-BE49-F238E27FC236}">
                  <a16:creationId xmlns:a16="http://schemas.microsoft.com/office/drawing/2014/main" id="{D58E0D56-E5B9-4650-A8ED-1B0E0DF95DBB}"/>
                </a:ext>
                <a:ext uri="{C183D7F6-B498-43B3-948B-1728B52AA6E4}">
                  <adec:decorative xmlns:adec="http://schemas.microsoft.com/office/drawing/2017/decorative" val="1"/>
                </a:ext>
              </a:extLst>
            </p:cNvPr>
            <p:cNvCxnSpPr>
              <a:cxnSpLocks/>
            </p:cNvCxnSpPr>
            <p:nvPr/>
          </p:nvCxnSpPr>
          <p:spPr>
            <a:xfrm flipV="1">
              <a:off x="9723426" y="4665651"/>
              <a:ext cx="0" cy="365760"/>
            </a:xfrm>
            <a:prstGeom prst="straightConnector1">
              <a:avLst/>
            </a:prstGeom>
            <a:ln w="44450">
              <a:solidFill>
                <a:srgbClr val="9E1F63"/>
              </a:solidFill>
              <a:headEnd type="none"/>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99A21BB-5F87-4622-A1FB-8C5C6279FCF0}"/>
                </a:ext>
              </a:extLst>
            </p:cNvPr>
            <p:cNvSpPr txBox="1"/>
            <p:nvPr/>
          </p:nvSpPr>
          <p:spPr>
            <a:xfrm>
              <a:off x="2290553" y="4919540"/>
              <a:ext cx="8500755" cy="492443"/>
            </a:xfrm>
            <a:prstGeom prst="rect">
              <a:avLst/>
            </a:prstGeom>
            <a:solidFill>
              <a:srgbClr val="9E1F63"/>
            </a:solidFill>
          </p:spPr>
          <p:txBody>
            <a:bodyPr wrap="square" tIns="91440" bIns="91440" rtlCol="0">
              <a:spAutoFit/>
            </a:bodyPr>
            <a:lstStyle/>
            <a:p>
              <a:pPr algn="ctr"/>
              <a:r>
                <a:rPr lang="en-US" sz="2000" dirty="0">
                  <a:solidFill>
                    <a:schemeClr val="bg1"/>
                  </a:solidFill>
                </a:rPr>
                <a:t>Transform for further processing or consumption</a:t>
              </a:r>
            </a:p>
          </p:txBody>
        </p:sp>
      </p:grpSp>
    </p:spTree>
    <p:custDataLst>
      <p:tags r:id="rId1"/>
    </p:custDataLst>
    <p:extLst>
      <p:ext uri="{BB962C8B-B14F-4D97-AF65-F5344CB8AC3E}">
        <p14:creationId xmlns:p14="http://schemas.microsoft.com/office/powerpoint/2010/main" val="2583271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1C79E22A-1A1B-4973-8710-455877DFEC25}"/>
              </a:ext>
            </a:extLst>
          </p:cNvPr>
          <p:cNvCxnSpPr/>
          <p:nvPr/>
        </p:nvCxnSpPr>
        <p:spPr>
          <a:xfrm>
            <a:off x="9803363" y="1231081"/>
            <a:ext cx="0" cy="5226969"/>
          </a:xfrm>
          <a:prstGeom prst="line">
            <a:avLst/>
          </a:prstGeom>
          <a:ln w="25400">
            <a:solidFill>
              <a:srgbClr val="18AB4B"/>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56</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4467" y="110991"/>
            <a:ext cx="11569209" cy="731318"/>
          </a:xfrm>
        </p:spPr>
        <p:txBody>
          <a:bodyPr>
            <a:normAutofit/>
          </a:bodyPr>
          <a:lstStyle/>
          <a:p>
            <a:r>
              <a:rPr lang="en-US" dirty="0"/>
              <a:t>Consuming data</a:t>
            </a:r>
          </a:p>
        </p:txBody>
      </p:sp>
      <p:sp>
        <p:nvSpPr>
          <p:cNvPr id="1051" name="Rectangle 1050">
            <a:extLst>
              <a:ext uri="{FF2B5EF4-FFF2-40B4-BE49-F238E27FC236}">
                <a16:creationId xmlns:a16="http://schemas.microsoft.com/office/drawing/2014/main" id="{DD9FAFC6-13DA-468B-8CC6-D80F6C1685B4}"/>
              </a:ext>
            </a:extLst>
          </p:cNvPr>
          <p:cNvSpPr/>
          <p:nvPr/>
        </p:nvSpPr>
        <p:spPr>
          <a:xfrm>
            <a:off x="6016168" y="887253"/>
            <a:ext cx="5730240" cy="5570797"/>
          </a:xfrm>
          <a:prstGeom prst="rect">
            <a:avLst/>
          </a:prstGeom>
          <a:noFill/>
          <a:ln w="381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737F5EB9-BB14-441A-9ADE-4A97A49F9590}"/>
              </a:ext>
            </a:extLst>
          </p:cNvPr>
          <p:cNvSpPr txBox="1"/>
          <p:nvPr/>
        </p:nvSpPr>
        <p:spPr>
          <a:xfrm>
            <a:off x="6016168" y="861749"/>
            <a:ext cx="5745380" cy="369332"/>
          </a:xfrm>
          <a:prstGeom prst="rect">
            <a:avLst/>
          </a:prstGeom>
          <a:solidFill>
            <a:srgbClr val="18AB4B"/>
          </a:solidFill>
        </p:spPr>
        <p:txBody>
          <a:bodyPr wrap="square" rtlCol="0">
            <a:spAutoFit/>
          </a:bodyPr>
          <a:lstStyle/>
          <a:p>
            <a:pPr algn="ctr"/>
            <a:r>
              <a:rPr lang="en-US" dirty="0">
                <a:solidFill>
                  <a:schemeClr val="bg1"/>
                </a:solidFill>
              </a:rPr>
              <a:t>Consumption</a:t>
            </a:r>
          </a:p>
        </p:txBody>
      </p:sp>
      <p:sp>
        <p:nvSpPr>
          <p:cNvPr id="48" name="Rectangle 47">
            <a:extLst>
              <a:ext uri="{FF2B5EF4-FFF2-40B4-BE49-F238E27FC236}">
                <a16:creationId xmlns:a16="http://schemas.microsoft.com/office/drawing/2014/main" id="{77D10E57-0409-49AF-9295-ED808D8D581E}"/>
              </a:ext>
            </a:extLst>
          </p:cNvPr>
          <p:cNvSpPr/>
          <p:nvPr/>
        </p:nvSpPr>
        <p:spPr>
          <a:xfrm>
            <a:off x="401494" y="973485"/>
            <a:ext cx="4371731" cy="5377415"/>
          </a:xfrm>
          <a:prstGeom prst="rect">
            <a:avLst/>
          </a:prstGeom>
          <a:noFill/>
          <a:ln w="38100">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Storage">
            <a:extLst>
              <a:ext uri="{FF2B5EF4-FFF2-40B4-BE49-F238E27FC236}">
                <a16:creationId xmlns:a16="http://schemas.microsoft.com/office/drawing/2014/main" id="{9041ED09-5CC6-4E3E-BD72-301871567FDB}"/>
              </a:ext>
            </a:extLst>
          </p:cNvPr>
          <p:cNvGrpSpPr/>
          <p:nvPr/>
        </p:nvGrpSpPr>
        <p:grpSpPr>
          <a:xfrm>
            <a:off x="427281" y="2408378"/>
            <a:ext cx="4345944" cy="3859570"/>
            <a:chOff x="427281" y="2408378"/>
            <a:chExt cx="4345944" cy="3859570"/>
          </a:xfrm>
        </p:grpSpPr>
        <p:sp>
          <p:nvSpPr>
            <p:cNvPr id="49" name="TextBox 48">
              <a:extLst>
                <a:ext uri="{FF2B5EF4-FFF2-40B4-BE49-F238E27FC236}">
                  <a16:creationId xmlns:a16="http://schemas.microsoft.com/office/drawing/2014/main" id="{8A3E8201-5D92-4EE9-96CF-75BC490FD4BA}"/>
                </a:ext>
              </a:extLst>
            </p:cNvPr>
            <p:cNvSpPr txBox="1"/>
            <p:nvPr/>
          </p:nvSpPr>
          <p:spPr>
            <a:xfrm>
              <a:off x="427281" y="2408378"/>
              <a:ext cx="4345944" cy="369332"/>
            </a:xfrm>
            <a:prstGeom prst="rect">
              <a:avLst/>
            </a:prstGeom>
            <a:solidFill>
              <a:srgbClr val="005276"/>
            </a:solidFill>
          </p:spPr>
          <p:txBody>
            <a:bodyPr wrap="square" rtlCol="0">
              <a:spAutoFit/>
            </a:bodyPr>
            <a:lstStyle/>
            <a:p>
              <a:pPr algn="ctr"/>
              <a:r>
                <a:rPr lang="en-US" dirty="0">
                  <a:solidFill>
                    <a:schemeClr val="bg1"/>
                  </a:solidFill>
                </a:rPr>
                <a:t>Storage layer: Storage</a:t>
              </a:r>
            </a:p>
          </p:txBody>
        </p:sp>
        <p:pic>
          <p:nvPicPr>
            <p:cNvPr id="51" name="Picture 50">
              <a:extLst>
                <a:ext uri="{FF2B5EF4-FFF2-40B4-BE49-F238E27FC236}">
                  <a16:creationId xmlns:a16="http://schemas.microsoft.com/office/drawing/2014/main" id="{70479859-DE6B-4A69-9975-B5D43B189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842" y="5112932"/>
              <a:ext cx="822960" cy="822960"/>
            </a:xfrm>
            <a:prstGeom prst="rect">
              <a:avLst/>
            </a:prstGeom>
          </p:spPr>
        </p:pic>
        <p:sp>
          <p:nvSpPr>
            <p:cNvPr id="52" name="TextBox 51">
              <a:extLst>
                <a:ext uri="{FF2B5EF4-FFF2-40B4-BE49-F238E27FC236}">
                  <a16:creationId xmlns:a16="http://schemas.microsoft.com/office/drawing/2014/main" id="{0AB26C84-4D37-4FAB-8141-FCBA19B9D76F}"/>
                </a:ext>
              </a:extLst>
            </p:cNvPr>
            <p:cNvSpPr txBox="1"/>
            <p:nvPr/>
          </p:nvSpPr>
          <p:spPr>
            <a:xfrm>
              <a:off x="775282" y="5929394"/>
              <a:ext cx="1526080" cy="338554"/>
            </a:xfrm>
            <a:prstGeom prst="rect">
              <a:avLst/>
            </a:prstGeom>
            <a:noFill/>
          </p:spPr>
          <p:txBody>
            <a:bodyPr wrap="square" rtlCol="0">
              <a:spAutoFit/>
            </a:bodyPr>
            <a:lstStyle/>
            <a:p>
              <a:pPr algn="ctr"/>
              <a:r>
                <a:rPr lang="en-US" sz="1600" dirty="0"/>
                <a:t>Amazon S3</a:t>
              </a:r>
            </a:p>
          </p:txBody>
        </p:sp>
        <p:cxnSp>
          <p:nvCxnSpPr>
            <p:cNvPr id="53" name="Connector: Elbow 52">
              <a:extLst>
                <a:ext uri="{FF2B5EF4-FFF2-40B4-BE49-F238E27FC236}">
                  <a16:creationId xmlns:a16="http://schemas.microsoft.com/office/drawing/2014/main" id="{F9D4FEF0-AD83-405A-B48F-AC39E52BD238}"/>
                </a:ext>
              </a:extLst>
            </p:cNvPr>
            <p:cNvCxnSpPr>
              <a:cxnSpLocks/>
              <a:stCxn id="56" idx="2"/>
              <a:endCxn id="51" idx="0"/>
            </p:cNvCxnSpPr>
            <p:nvPr/>
          </p:nvCxnSpPr>
          <p:spPr>
            <a:xfrm rot="5400000">
              <a:off x="1801937" y="3789040"/>
              <a:ext cx="1060278" cy="1587507"/>
            </a:xfrm>
            <a:prstGeom prst="bentConnector3">
              <a:avLst>
                <a:gd name="adj1" fmla="val 50000"/>
              </a:avLst>
            </a:prstGeom>
            <a:ln w="44450" cmpd="sng">
              <a:solidFill>
                <a:srgbClr val="005276"/>
              </a:solidFill>
              <a:prstDash val="solid"/>
              <a:headEnd type="arrow"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0E772F-B632-4267-AE76-B99C4B4883CC}"/>
                </a:ext>
              </a:extLst>
            </p:cNvPr>
            <p:cNvSpPr txBox="1"/>
            <p:nvPr/>
          </p:nvSpPr>
          <p:spPr>
            <a:xfrm>
              <a:off x="909359" y="4148158"/>
              <a:ext cx="2259127" cy="338554"/>
            </a:xfrm>
            <a:prstGeom prst="rect">
              <a:avLst/>
            </a:prstGeom>
            <a:noFill/>
          </p:spPr>
          <p:txBody>
            <a:bodyPr wrap="square" rtlCol="0">
              <a:spAutoFit/>
            </a:bodyPr>
            <a:lstStyle/>
            <a:p>
              <a:r>
                <a:rPr lang="en-US" sz="1600" dirty="0"/>
                <a:t>Native integration</a:t>
              </a:r>
            </a:p>
          </p:txBody>
        </p:sp>
        <p:pic>
          <p:nvPicPr>
            <p:cNvPr id="55" name="Picture 54">
              <a:extLst>
                <a:ext uri="{FF2B5EF4-FFF2-40B4-BE49-F238E27FC236}">
                  <a16:creationId xmlns:a16="http://schemas.microsoft.com/office/drawing/2014/main" id="{7B5DF58E-0947-425B-A6EF-E0970FB4D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348" y="2911369"/>
              <a:ext cx="822960" cy="822960"/>
            </a:xfrm>
            <a:prstGeom prst="rect">
              <a:avLst/>
            </a:prstGeom>
          </p:spPr>
        </p:pic>
        <p:sp>
          <p:nvSpPr>
            <p:cNvPr id="56" name="TextBox 55">
              <a:extLst>
                <a:ext uri="{FF2B5EF4-FFF2-40B4-BE49-F238E27FC236}">
                  <a16:creationId xmlns:a16="http://schemas.microsoft.com/office/drawing/2014/main" id="{3DD6EFEF-7911-4A8C-98E5-75538AC43E30}"/>
                </a:ext>
              </a:extLst>
            </p:cNvPr>
            <p:cNvSpPr txBox="1"/>
            <p:nvPr/>
          </p:nvSpPr>
          <p:spPr>
            <a:xfrm>
              <a:off x="2078220" y="3714100"/>
              <a:ext cx="2095217" cy="338554"/>
            </a:xfrm>
            <a:prstGeom prst="rect">
              <a:avLst/>
            </a:prstGeom>
            <a:noFill/>
          </p:spPr>
          <p:txBody>
            <a:bodyPr wrap="square" rtlCol="0">
              <a:spAutoFit/>
            </a:bodyPr>
            <a:lstStyle/>
            <a:p>
              <a:pPr algn="ctr"/>
              <a:r>
                <a:rPr lang="en-US" sz="1600" dirty="0"/>
                <a:t>Amazon Redshift</a:t>
              </a:r>
            </a:p>
          </p:txBody>
        </p:sp>
      </p:grpSp>
      <p:cxnSp>
        <p:nvCxnSpPr>
          <p:cNvPr id="10" name="Connector: Elbow 9">
            <a:extLst>
              <a:ext uri="{FF2B5EF4-FFF2-40B4-BE49-F238E27FC236}">
                <a16:creationId xmlns:a16="http://schemas.microsoft.com/office/drawing/2014/main" id="{B49CA4AE-0C03-4809-A34C-972BB4405DBD}"/>
              </a:ext>
            </a:extLst>
          </p:cNvPr>
          <p:cNvCxnSpPr>
            <a:cxnSpLocks/>
            <a:stCxn id="17" idx="3"/>
            <a:endCxn id="6" idx="1"/>
          </p:cNvCxnSpPr>
          <p:nvPr/>
        </p:nvCxnSpPr>
        <p:spPr>
          <a:xfrm flipV="1">
            <a:off x="8769166" y="2366954"/>
            <a:ext cx="1350449" cy="431629"/>
          </a:xfrm>
          <a:prstGeom prst="bentConnector3">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12" name="cataloglayer">
            <a:extLst>
              <a:ext uri="{FF2B5EF4-FFF2-40B4-BE49-F238E27FC236}">
                <a16:creationId xmlns:a16="http://schemas.microsoft.com/office/drawing/2014/main" id="{5B12E779-AA96-463D-A231-C9468A06DA81}"/>
              </a:ext>
            </a:extLst>
          </p:cNvPr>
          <p:cNvGrpSpPr/>
          <p:nvPr/>
        </p:nvGrpSpPr>
        <p:grpSpPr>
          <a:xfrm>
            <a:off x="401493" y="974493"/>
            <a:ext cx="5694507" cy="1302846"/>
            <a:chOff x="401493" y="974493"/>
            <a:chExt cx="5694507" cy="1302846"/>
          </a:xfrm>
        </p:grpSpPr>
        <p:pic>
          <p:nvPicPr>
            <p:cNvPr id="43" name="Picture 42">
              <a:extLst>
                <a:ext uri="{FF2B5EF4-FFF2-40B4-BE49-F238E27FC236}">
                  <a16:creationId xmlns:a16="http://schemas.microsoft.com/office/drawing/2014/main" id="{178F4801-EE0A-4D50-B1B3-CA2D1590F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4348" y="1450360"/>
              <a:ext cx="822960" cy="822960"/>
            </a:xfrm>
            <a:prstGeom prst="rect">
              <a:avLst/>
            </a:prstGeom>
          </p:spPr>
        </p:pic>
        <p:sp>
          <p:nvSpPr>
            <p:cNvPr id="44" name="TextBox 43">
              <a:extLst>
                <a:ext uri="{FF2B5EF4-FFF2-40B4-BE49-F238E27FC236}">
                  <a16:creationId xmlns:a16="http://schemas.microsoft.com/office/drawing/2014/main" id="{C5D9E0FA-8BCD-46D7-872E-D43CC04D98C5}"/>
                </a:ext>
              </a:extLst>
            </p:cNvPr>
            <p:cNvSpPr txBox="1"/>
            <p:nvPr/>
          </p:nvSpPr>
          <p:spPr>
            <a:xfrm>
              <a:off x="3459623" y="1569453"/>
              <a:ext cx="1341801" cy="584775"/>
            </a:xfrm>
            <a:prstGeom prst="rect">
              <a:avLst/>
            </a:prstGeom>
            <a:noFill/>
          </p:spPr>
          <p:txBody>
            <a:bodyPr wrap="square" rtlCol="0">
              <a:spAutoFit/>
            </a:bodyPr>
            <a:lstStyle/>
            <a:p>
              <a:pPr algn="ctr"/>
              <a:r>
                <a:rPr lang="en-US" sz="1600" dirty="0"/>
                <a:t>Lake Formation</a:t>
              </a:r>
            </a:p>
          </p:txBody>
        </p:sp>
        <p:pic>
          <p:nvPicPr>
            <p:cNvPr id="45" name="Picture 44">
              <a:extLst>
                <a:ext uri="{FF2B5EF4-FFF2-40B4-BE49-F238E27FC236}">
                  <a16:creationId xmlns:a16="http://schemas.microsoft.com/office/drawing/2014/main" id="{58ED5D59-4570-44E6-8181-D0C7BF5BA2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783" y="1450360"/>
              <a:ext cx="822960" cy="822960"/>
            </a:xfrm>
            <a:prstGeom prst="rect">
              <a:avLst/>
            </a:prstGeom>
          </p:spPr>
        </p:pic>
        <p:sp>
          <p:nvSpPr>
            <p:cNvPr id="47" name="TextBox 46">
              <a:extLst>
                <a:ext uri="{FF2B5EF4-FFF2-40B4-BE49-F238E27FC236}">
                  <a16:creationId xmlns:a16="http://schemas.microsoft.com/office/drawing/2014/main" id="{20E08C6C-7B8D-484E-A002-73891C6023F0}"/>
                </a:ext>
              </a:extLst>
            </p:cNvPr>
            <p:cNvSpPr txBox="1"/>
            <p:nvPr/>
          </p:nvSpPr>
          <p:spPr>
            <a:xfrm>
              <a:off x="1259170" y="1446342"/>
              <a:ext cx="1372597" cy="830997"/>
            </a:xfrm>
            <a:prstGeom prst="rect">
              <a:avLst/>
            </a:prstGeom>
            <a:noFill/>
          </p:spPr>
          <p:txBody>
            <a:bodyPr wrap="square" rtlCol="0">
              <a:spAutoFit/>
            </a:bodyPr>
            <a:lstStyle/>
            <a:p>
              <a:pPr algn="ctr"/>
              <a:r>
                <a:rPr lang="en-US" sz="1600" dirty="0"/>
                <a:t>AWS Glue Data Catalog</a:t>
              </a:r>
            </a:p>
          </p:txBody>
        </p:sp>
        <p:sp>
          <p:nvSpPr>
            <p:cNvPr id="50" name="TextBox 49">
              <a:extLst>
                <a:ext uri="{FF2B5EF4-FFF2-40B4-BE49-F238E27FC236}">
                  <a16:creationId xmlns:a16="http://schemas.microsoft.com/office/drawing/2014/main" id="{361FC2C4-53C9-452E-B81E-417E5F267D13}"/>
                </a:ext>
              </a:extLst>
            </p:cNvPr>
            <p:cNvSpPr txBox="1"/>
            <p:nvPr/>
          </p:nvSpPr>
          <p:spPr>
            <a:xfrm>
              <a:off x="401493" y="974493"/>
              <a:ext cx="4399931" cy="369332"/>
            </a:xfrm>
            <a:prstGeom prst="rect">
              <a:avLst/>
            </a:prstGeom>
            <a:solidFill>
              <a:srgbClr val="005276"/>
            </a:solidFill>
          </p:spPr>
          <p:txBody>
            <a:bodyPr wrap="square" rtlCol="0">
              <a:spAutoFit/>
            </a:bodyPr>
            <a:lstStyle/>
            <a:p>
              <a:pPr algn="ctr"/>
              <a:r>
                <a:rPr lang="en-US" dirty="0">
                  <a:solidFill>
                    <a:schemeClr val="bg1"/>
                  </a:solidFill>
                </a:rPr>
                <a:t>Storage layer: Catalog</a:t>
              </a:r>
            </a:p>
          </p:txBody>
        </p:sp>
        <p:cxnSp>
          <p:nvCxnSpPr>
            <p:cNvPr id="66" name="Straight Arrow Connector 65">
              <a:extLst>
                <a:ext uri="{FF2B5EF4-FFF2-40B4-BE49-F238E27FC236}">
                  <a16:creationId xmlns:a16="http://schemas.microsoft.com/office/drawing/2014/main" id="{8DB90853-01DF-47EC-9147-A8BEFFC7AD8F}"/>
                </a:ext>
              </a:extLst>
            </p:cNvPr>
            <p:cNvCxnSpPr>
              <a:cxnSpLocks/>
            </p:cNvCxnSpPr>
            <p:nvPr/>
          </p:nvCxnSpPr>
          <p:spPr>
            <a:xfrm>
              <a:off x="4801424" y="1648244"/>
              <a:ext cx="1294576" cy="0"/>
            </a:xfrm>
            <a:prstGeom prst="straightConnector1">
              <a:avLst/>
            </a:prstGeom>
            <a:ln w="44450">
              <a:solidFill>
                <a:srgbClr val="00464F"/>
              </a:solidFill>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grpSp>
      <p:grpSp>
        <p:nvGrpSpPr>
          <p:cNvPr id="11" name="SQL">
            <a:extLst>
              <a:ext uri="{FF2B5EF4-FFF2-40B4-BE49-F238E27FC236}">
                <a16:creationId xmlns:a16="http://schemas.microsoft.com/office/drawing/2014/main" id="{EE9424C4-A18E-4C58-AA4B-1EBA9B4EABB0}"/>
              </a:ext>
            </a:extLst>
          </p:cNvPr>
          <p:cNvGrpSpPr/>
          <p:nvPr/>
        </p:nvGrpSpPr>
        <p:grpSpPr>
          <a:xfrm>
            <a:off x="4773225" y="1523844"/>
            <a:ext cx="6637180" cy="2138348"/>
            <a:chOff x="4773225" y="1523844"/>
            <a:chExt cx="6637180" cy="2138348"/>
          </a:xfrm>
        </p:grpSpPr>
        <p:pic>
          <p:nvPicPr>
            <p:cNvPr id="16" name="Picture 15">
              <a:extLst>
                <a:ext uri="{FF2B5EF4-FFF2-40B4-BE49-F238E27FC236}">
                  <a16:creationId xmlns:a16="http://schemas.microsoft.com/office/drawing/2014/main" id="{5EE057D3-CE3B-436A-AB83-2344AF9793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63" y="2387102"/>
              <a:ext cx="822960" cy="822960"/>
            </a:xfrm>
            <a:prstGeom prst="rect">
              <a:avLst/>
            </a:prstGeom>
          </p:spPr>
        </p:pic>
        <p:sp>
          <p:nvSpPr>
            <p:cNvPr id="17" name="TextBox 16">
              <a:extLst>
                <a:ext uri="{FF2B5EF4-FFF2-40B4-BE49-F238E27FC236}">
                  <a16:creationId xmlns:a16="http://schemas.microsoft.com/office/drawing/2014/main" id="{A9243630-1725-4809-A958-D5229CAED051}"/>
                </a:ext>
              </a:extLst>
            </p:cNvPr>
            <p:cNvSpPr txBox="1"/>
            <p:nvPr/>
          </p:nvSpPr>
          <p:spPr>
            <a:xfrm>
              <a:off x="7489006" y="2506195"/>
              <a:ext cx="1280160" cy="584775"/>
            </a:xfrm>
            <a:prstGeom prst="rect">
              <a:avLst/>
            </a:prstGeom>
            <a:noFill/>
          </p:spPr>
          <p:txBody>
            <a:bodyPr wrap="square" rtlCol="0">
              <a:spAutoFit/>
            </a:bodyPr>
            <a:lstStyle/>
            <a:p>
              <a:pPr algn="ctr"/>
              <a:r>
                <a:rPr lang="en-US" sz="1600" dirty="0"/>
                <a:t>Amazon Redshift</a:t>
              </a:r>
            </a:p>
          </p:txBody>
        </p:sp>
        <p:pic>
          <p:nvPicPr>
            <p:cNvPr id="26" name="Picture 25">
              <a:extLst>
                <a:ext uri="{FF2B5EF4-FFF2-40B4-BE49-F238E27FC236}">
                  <a16:creationId xmlns:a16="http://schemas.microsoft.com/office/drawing/2014/main" id="{2ECEBAF4-447E-47CF-B341-B527BA0E92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3263" y="1523844"/>
              <a:ext cx="822960" cy="822960"/>
            </a:xfrm>
            <a:prstGeom prst="rect">
              <a:avLst/>
            </a:prstGeom>
          </p:spPr>
        </p:pic>
        <p:sp>
          <p:nvSpPr>
            <p:cNvPr id="27" name="TextBox 26">
              <a:extLst>
                <a:ext uri="{FF2B5EF4-FFF2-40B4-BE49-F238E27FC236}">
                  <a16:creationId xmlns:a16="http://schemas.microsoft.com/office/drawing/2014/main" id="{0FC5B4CC-2182-4A1B-9E73-2C78488BB65E}"/>
                </a:ext>
              </a:extLst>
            </p:cNvPr>
            <p:cNvSpPr txBox="1"/>
            <p:nvPr/>
          </p:nvSpPr>
          <p:spPr>
            <a:xfrm>
              <a:off x="7489006" y="1766047"/>
              <a:ext cx="1280160" cy="338554"/>
            </a:xfrm>
            <a:prstGeom prst="rect">
              <a:avLst/>
            </a:prstGeom>
            <a:noFill/>
          </p:spPr>
          <p:txBody>
            <a:bodyPr wrap="square" rtlCol="0">
              <a:spAutoFit/>
            </a:bodyPr>
            <a:lstStyle/>
            <a:p>
              <a:pPr algn="ctr"/>
              <a:r>
                <a:rPr lang="en-US" sz="1600" dirty="0"/>
                <a:t>Athena</a:t>
              </a:r>
            </a:p>
          </p:txBody>
        </p:sp>
        <p:sp>
          <p:nvSpPr>
            <p:cNvPr id="6" name="TextBox 5">
              <a:extLst>
                <a:ext uri="{FF2B5EF4-FFF2-40B4-BE49-F238E27FC236}">
                  <a16:creationId xmlns:a16="http://schemas.microsoft.com/office/drawing/2014/main" id="{404CCF55-85AC-4F5A-BCCC-780D88240E07}"/>
                </a:ext>
              </a:extLst>
            </p:cNvPr>
            <p:cNvSpPr txBox="1"/>
            <p:nvPr/>
          </p:nvSpPr>
          <p:spPr>
            <a:xfrm>
              <a:off x="10119615" y="2043788"/>
              <a:ext cx="1290790" cy="646331"/>
            </a:xfrm>
            <a:prstGeom prst="rect">
              <a:avLst/>
            </a:prstGeom>
            <a:noFill/>
          </p:spPr>
          <p:txBody>
            <a:bodyPr wrap="square" rtlCol="0">
              <a:spAutoFit/>
            </a:bodyPr>
            <a:lstStyle/>
            <a:p>
              <a:pPr algn="ctr"/>
              <a:r>
                <a:rPr lang="en-US" dirty="0"/>
                <a:t>Interactive SQL</a:t>
              </a:r>
            </a:p>
          </p:txBody>
        </p:sp>
        <p:cxnSp>
          <p:nvCxnSpPr>
            <p:cNvPr id="8" name="Connector: Elbow 7">
              <a:extLst>
                <a:ext uri="{FF2B5EF4-FFF2-40B4-BE49-F238E27FC236}">
                  <a16:creationId xmlns:a16="http://schemas.microsoft.com/office/drawing/2014/main" id="{55D17145-8C11-48E8-BDAB-A4803B65E956}"/>
                </a:ext>
              </a:extLst>
            </p:cNvPr>
            <p:cNvCxnSpPr>
              <a:cxnSpLocks/>
              <a:stCxn id="27" idx="3"/>
              <a:endCxn id="6" idx="1"/>
            </p:cNvCxnSpPr>
            <p:nvPr/>
          </p:nvCxnSpPr>
          <p:spPr>
            <a:xfrm>
              <a:off x="8769166" y="1935324"/>
              <a:ext cx="1350449" cy="431630"/>
            </a:xfrm>
            <a:prstGeom prst="bentConnector3">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2C17D8AB-548C-416C-8B90-A9AF9231E6AA}"/>
                </a:ext>
              </a:extLst>
            </p:cNvPr>
            <p:cNvCxnSpPr>
              <a:cxnSpLocks/>
              <a:stCxn id="26" idx="1"/>
              <a:endCxn id="48" idx="3"/>
            </p:cNvCxnSpPr>
            <p:nvPr/>
          </p:nvCxnSpPr>
          <p:spPr>
            <a:xfrm rot="10800000" flipV="1">
              <a:off x="4773225" y="1935323"/>
              <a:ext cx="1930038" cy="1726869"/>
            </a:xfrm>
            <a:prstGeom prst="bentConnector3">
              <a:avLst>
                <a:gd name="adj1" fmla="val 50000"/>
              </a:avLst>
            </a:prstGeom>
            <a:ln w="44450">
              <a:solidFill>
                <a:srgbClr val="00464F"/>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AC23EE15-2BF4-4F74-9085-FE84DF16B4B4}"/>
                </a:ext>
              </a:extLst>
            </p:cNvPr>
            <p:cNvCxnSpPr>
              <a:cxnSpLocks/>
              <a:stCxn id="16" idx="1"/>
              <a:endCxn id="48" idx="3"/>
            </p:cNvCxnSpPr>
            <p:nvPr/>
          </p:nvCxnSpPr>
          <p:spPr>
            <a:xfrm rot="10800000" flipV="1">
              <a:off x="4773225" y="2798581"/>
              <a:ext cx="1930038" cy="863611"/>
            </a:xfrm>
            <a:prstGeom prst="bentConnector3">
              <a:avLst>
                <a:gd name="adj1" fmla="val 50000"/>
              </a:avLst>
            </a:prstGeom>
            <a:ln w="44450">
              <a:solidFill>
                <a:srgbClr val="00464F"/>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62" name="ML" hidden="1">
            <a:extLst>
              <a:ext uri="{FF2B5EF4-FFF2-40B4-BE49-F238E27FC236}">
                <a16:creationId xmlns:a16="http://schemas.microsoft.com/office/drawing/2014/main" id="{029EB62E-66C8-42EE-8988-50BD0C389E93}"/>
              </a:ext>
            </a:extLst>
          </p:cNvPr>
          <p:cNvSpPr txBox="1"/>
          <p:nvPr/>
        </p:nvSpPr>
        <p:spPr>
          <a:xfrm>
            <a:off x="9943267" y="5450750"/>
            <a:ext cx="1643487" cy="646331"/>
          </a:xfrm>
          <a:prstGeom prst="rect">
            <a:avLst/>
          </a:prstGeom>
          <a:noFill/>
        </p:spPr>
        <p:txBody>
          <a:bodyPr wrap="square" rtlCol="0">
            <a:spAutoFit/>
          </a:bodyPr>
          <a:lstStyle/>
          <a:p>
            <a:pPr algn="ctr"/>
            <a:r>
              <a:rPr lang="en-US" dirty="0"/>
              <a:t>Machine learning</a:t>
            </a:r>
          </a:p>
        </p:txBody>
      </p:sp>
      <p:grpSp>
        <p:nvGrpSpPr>
          <p:cNvPr id="7" name="Sagemaker" hidden="1">
            <a:extLst>
              <a:ext uri="{FF2B5EF4-FFF2-40B4-BE49-F238E27FC236}">
                <a16:creationId xmlns:a16="http://schemas.microsoft.com/office/drawing/2014/main" id="{0610CFB1-C784-4C3F-8ED3-06923C8D5403}"/>
              </a:ext>
            </a:extLst>
          </p:cNvPr>
          <p:cNvGrpSpPr/>
          <p:nvPr/>
        </p:nvGrpSpPr>
        <p:grpSpPr>
          <a:xfrm>
            <a:off x="4773225" y="3662193"/>
            <a:ext cx="5170042" cy="2523202"/>
            <a:chOff x="4773225" y="3662193"/>
            <a:chExt cx="5170042" cy="2523202"/>
          </a:xfrm>
        </p:grpSpPr>
        <p:pic>
          <p:nvPicPr>
            <p:cNvPr id="29" name="Picture 28">
              <a:extLst>
                <a:ext uri="{FF2B5EF4-FFF2-40B4-BE49-F238E27FC236}">
                  <a16:creationId xmlns:a16="http://schemas.microsoft.com/office/drawing/2014/main" id="{8E78DC15-C9EA-4F74-BB25-E91863C47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3263" y="5362435"/>
              <a:ext cx="822960" cy="822960"/>
            </a:xfrm>
            <a:prstGeom prst="rect">
              <a:avLst/>
            </a:prstGeom>
          </p:spPr>
        </p:pic>
        <p:sp>
          <p:nvSpPr>
            <p:cNvPr id="30" name="TextBox 29">
              <a:extLst>
                <a:ext uri="{FF2B5EF4-FFF2-40B4-BE49-F238E27FC236}">
                  <a16:creationId xmlns:a16="http://schemas.microsoft.com/office/drawing/2014/main" id="{D311B2E5-B13B-47BB-8F06-A159DB0472ED}"/>
                </a:ext>
              </a:extLst>
            </p:cNvPr>
            <p:cNvSpPr txBox="1"/>
            <p:nvPr/>
          </p:nvSpPr>
          <p:spPr>
            <a:xfrm>
              <a:off x="7489006" y="5604638"/>
              <a:ext cx="1280160" cy="338554"/>
            </a:xfrm>
            <a:prstGeom prst="rect">
              <a:avLst/>
            </a:prstGeom>
            <a:noFill/>
          </p:spPr>
          <p:txBody>
            <a:bodyPr wrap="square" rtlCol="0">
              <a:spAutoFit/>
            </a:bodyPr>
            <a:lstStyle/>
            <a:p>
              <a:pPr algn="ctr"/>
              <a:r>
                <a:rPr lang="en-US" sz="1600" dirty="0"/>
                <a:t>SageMaker</a:t>
              </a:r>
            </a:p>
          </p:txBody>
        </p:sp>
        <p:cxnSp>
          <p:nvCxnSpPr>
            <p:cNvPr id="15" name="Connector: Elbow 14">
              <a:extLst>
                <a:ext uri="{FF2B5EF4-FFF2-40B4-BE49-F238E27FC236}">
                  <a16:creationId xmlns:a16="http://schemas.microsoft.com/office/drawing/2014/main" id="{7393EC1A-1B38-4FF6-AFA8-BEDEB549E7DE}"/>
                </a:ext>
              </a:extLst>
            </p:cNvPr>
            <p:cNvCxnSpPr>
              <a:cxnSpLocks/>
              <a:stCxn id="30" idx="3"/>
              <a:endCxn id="62" idx="1"/>
            </p:cNvCxnSpPr>
            <p:nvPr/>
          </p:nvCxnSpPr>
          <p:spPr>
            <a:xfrm>
              <a:off x="8769166" y="5773915"/>
              <a:ext cx="1174101" cy="1"/>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64D6471-D5BE-4088-BF8F-F4210AA5AF41}"/>
                </a:ext>
              </a:extLst>
            </p:cNvPr>
            <p:cNvCxnSpPr>
              <a:cxnSpLocks/>
              <a:stCxn id="29" idx="1"/>
              <a:endCxn id="48" idx="3"/>
            </p:cNvCxnSpPr>
            <p:nvPr/>
          </p:nvCxnSpPr>
          <p:spPr>
            <a:xfrm rot="10800000">
              <a:off x="4773225" y="3662193"/>
              <a:ext cx="1930038" cy="2111722"/>
            </a:xfrm>
            <a:prstGeom prst="bentConnector3">
              <a:avLst/>
            </a:prstGeom>
            <a:ln w="44450">
              <a:solidFill>
                <a:srgbClr val="00464F"/>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14" name="BI" hidden="1">
            <a:extLst>
              <a:ext uri="{FF2B5EF4-FFF2-40B4-BE49-F238E27FC236}">
                <a16:creationId xmlns:a16="http://schemas.microsoft.com/office/drawing/2014/main" id="{E0D0B526-915B-4033-94AE-5F54E2123DAE}"/>
              </a:ext>
            </a:extLst>
          </p:cNvPr>
          <p:cNvGrpSpPr/>
          <p:nvPr/>
        </p:nvGrpSpPr>
        <p:grpSpPr>
          <a:xfrm>
            <a:off x="6703263" y="2690118"/>
            <a:ext cx="4822090" cy="2704499"/>
            <a:chOff x="6703263" y="2690118"/>
            <a:chExt cx="4822090" cy="2704499"/>
          </a:xfrm>
        </p:grpSpPr>
        <p:grpSp>
          <p:nvGrpSpPr>
            <p:cNvPr id="9" name="Quicksight">
              <a:extLst>
                <a:ext uri="{FF2B5EF4-FFF2-40B4-BE49-F238E27FC236}">
                  <a16:creationId xmlns:a16="http://schemas.microsoft.com/office/drawing/2014/main" id="{E1BAA89B-63B5-4A22-89CD-0C6563356462}"/>
                </a:ext>
              </a:extLst>
            </p:cNvPr>
            <p:cNvGrpSpPr/>
            <p:nvPr/>
          </p:nvGrpSpPr>
          <p:grpSpPr>
            <a:xfrm>
              <a:off x="6703263" y="2690118"/>
              <a:ext cx="4061748" cy="2704499"/>
              <a:chOff x="6703263" y="2690118"/>
              <a:chExt cx="4061748" cy="2704499"/>
            </a:xfrm>
          </p:grpSpPr>
          <p:cxnSp>
            <p:nvCxnSpPr>
              <p:cNvPr id="39" name="Connector: Elbow 38">
                <a:extLst>
                  <a:ext uri="{FF2B5EF4-FFF2-40B4-BE49-F238E27FC236}">
                    <a16:creationId xmlns:a16="http://schemas.microsoft.com/office/drawing/2014/main" id="{6FC0289A-E845-4FF1-8B43-79DB9438E4C7}"/>
                  </a:ext>
                </a:extLst>
              </p:cNvPr>
              <p:cNvCxnSpPr>
                <a:cxnSpLocks/>
                <a:stCxn id="6" idx="2"/>
                <a:endCxn id="21" idx="0"/>
              </p:cNvCxnSpPr>
              <p:nvPr/>
            </p:nvCxnSpPr>
            <p:spPr>
              <a:xfrm rot="5400000">
                <a:off x="8773503" y="2045702"/>
                <a:ext cx="1347091" cy="2635924"/>
              </a:xfrm>
              <a:prstGeom prst="bentConnector3">
                <a:avLst>
                  <a:gd name="adj1" fmla="val 50000"/>
                </a:avLst>
              </a:prstGeom>
              <a:ln w="31750" cmpd="dbl">
                <a:solidFill>
                  <a:srgbClr val="18AB4B"/>
                </a:solidFill>
                <a:prstDash val="solid"/>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4642DFF-66BD-492E-BDA6-C79BE0E730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3263" y="3795007"/>
                <a:ext cx="822960" cy="822960"/>
              </a:xfrm>
              <a:prstGeom prst="rect">
                <a:avLst/>
              </a:prstGeom>
            </p:spPr>
          </p:pic>
          <p:sp>
            <p:nvSpPr>
              <p:cNvPr id="21" name="TextBox 20">
                <a:extLst>
                  <a:ext uri="{FF2B5EF4-FFF2-40B4-BE49-F238E27FC236}">
                    <a16:creationId xmlns:a16="http://schemas.microsoft.com/office/drawing/2014/main" id="{920FF3EC-93F0-4C8C-B210-F9F250BD6C9F}"/>
                  </a:ext>
                </a:extLst>
              </p:cNvPr>
              <p:cNvSpPr txBox="1"/>
              <p:nvPr/>
            </p:nvSpPr>
            <p:spPr>
              <a:xfrm>
                <a:off x="7489006" y="4037210"/>
                <a:ext cx="1280160" cy="338554"/>
              </a:xfrm>
              <a:prstGeom prst="rect">
                <a:avLst/>
              </a:prstGeom>
              <a:noFill/>
            </p:spPr>
            <p:txBody>
              <a:bodyPr wrap="square" rtlCol="0">
                <a:spAutoFit/>
              </a:bodyPr>
              <a:lstStyle/>
              <a:p>
                <a:pPr algn="ctr"/>
                <a:r>
                  <a:rPr lang="en-US" sz="1600" dirty="0"/>
                  <a:t>QuickSight</a:t>
                </a:r>
              </a:p>
            </p:txBody>
          </p:sp>
          <p:cxnSp>
            <p:nvCxnSpPr>
              <p:cNvPr id="46" name="Connector: Elbow 45">
                <a:extLst>
                  <a:ext uri="{FF2B5EF4-FFF2-40B4-BE49-F238E27FC236}">
                    <a16:creationId xmlns:a16="http://schemas.microsoft.com/office/drawing/2014/main" id="{FC534D62-806D-4C5C-B42E-59CA45150192}"/>
                  </a:ext>
                </a:extLst>
              </p:cNvPr>
              <p:cNvCxnSpPr>
                <a:cxnSpLocks/>
              </p:cNvCxnSpPr>
              <p:nvPr/>
            </p:nvCxnSpPr>
            <p:spPr>
              <a:xfrm>
                <a:off x="8769166" y="4571657"/>
                <a:ext cx="1995845" cy="822960"/>
              </a:xfrm>
              <a:prstGeom prst="bentConnector2">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11">
                <a:extLst>
                  <a:ext uri="{FF2B5EF4-FFF2-40B4-BE49-F238E27FC236}">
                    <a16:creationId xmlns:a16="http://schemas.microsoft.com/office/drawing/2014/main" id="{BCC58C76-8CC6-424E-816B-A5CA99985DF2}"/>
                  </a:ext>
                </a:extLst>
              </p:cNvPr>
              <p:cNvCxnSpPr>
                <a:cxnSpLocks/>
              </p:cNvCxnSpPr>
              <p:nvPr/>
            </p:nvCxnSpPr>
            <p:spPr>
              <a:xfrm flipV="1">
                <a:off x="8769166" y="4216088"/>
                <a:ext cx="1180397" cy="0"/>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C3D9F21A-A435-47E5-86A3-25E98E3CE8B4}"/>
                </a:ext>
              </a:extLst>
            </p:cNvPr>
            <p:cNvSpPr txBox="1"/>
            <p:nvPr/>
          </p:nvSpPr>
          <p:spPr>
            <a:xfrm>
              <a:off x="10004667" y="3883322"/>
              <a:ext cx="1520686" cy="646331"/>
            </a:xfrm>
            <a:prstGeom prst="rect">
              <a:avLst/>
            </a:prstGeom>
            <a:noFill/>
          </p:spPr>
          <p:txBody>
            <a:bodyPr wrap="square" rtlCol="0">
              <a:spAutoFit/>
            </a:bodyPr>
            <a:lstStyle/>
            <a:p>
              <a:pPr algn="ctr"/>
              <a:r>
                <a:rPr lang="en-US" dirty="0"/>
                <a:t>Business intelligence</a:t>
              </a:r>
            </a:p>
          </p:txBody>
        </p:sp>
      </p:grpSp>
    </p:spTree>
    <p:custDataLst>
      <p:tags r:id="rId1"/>
    </p:custDataLst>
    <p:extLst>
      <p:ext uri="{BB962C8B-B14F-4D97-AF65-F5344CB8AC3E}">
        <p14:creationId xmlns:p14="http://schemas.microsoft.com/office/powerpoint/2010/main" val="139626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D842A4-CAC0-4497-BA27-F8147C5E4A82}"/>
              </a:ext>
            </a:extLst>
          </p:cNvPr>
          <p:cNvSpPr>
            <a:spLocks noGrp="1"/>
          </p:cNvSpPr>
          <p:nvPr>
            <p:ph type="sldNum" sz="quarter" idx="20"/>
          </p:nvPr>
        </p:nvSpPr>
        <p:spPr/>
        <p:txBody>
          <a:bodyPr/>
          <a:lstStyle/>
          <a:p>
            <a:fld id="{930176A1-BCF0-4712-97A6-6B495F55390B}" type="slidenum">
              <a:rPr lang="en-US" smtClean="0"/>
              <a:pPr/>
              <a:t>57</a:t>
            </a:fld>
            <a:endParaRPr lang="en-US" dirty="0"/>
          </a:p>
        </p:txBody>
      </p:sp>
      <p:sp>
        <p:nvSpPr>
          <p:cNvPr id="3" name="Title 2">
            <a:extLst>
              <a:ext uri="{FF2B5EF4-FFF2-40B4-BE49-F238E27FC236}">
                <a16:creationId xmlns:a16="http://schemas.microsoft.com/office/drawing/2014/main" id="{C9712360-9652-4166-8800-1C94A30ADBBD}"/>
              </a:ext>
            </a:extLst>
          </p:cNvPr>
          <p:cNvSpPr>
            <a:spLocks noGrp="1"/>
          </p:cNvSpPr>
          <p:nvPr>
            <p:ph type="title"/>
          </p:nvPr>
        </p:nvSpPr>
        <p:spPr>
          <a:xfrm>
            <a:off x="365760" y="299526"/>
            <a:ext cx="11569209" cy="731318"/>
          </a:xfrm>
        </p:spPr>
        <p:txBody>
          <a:bodyPr>
            <a:normAutofit/>
          </a:bodyPr>
          <a:lstStyle/>
          <a:p>
            <a:r>
              <a:rPr lang="en-US" dirty="0"/>
              <a:t>Example architecture: Stream processing pipeline</a:t>
            </a:r>
          </a:p>
        </p:txBody>
      </p:sp>
      <p:cxnSp>
        <p:nvCxnSpPr>
          <p:cNvPr id="68" name="Connector: Elbow 66">
            <a:extLst>
              <a:ext uri="{FF2B5EF4-FFF2-40B4-BE49-F238E27FC236}">
                <a16:creationId xmlns:a16="http://schemas.microsoft.com/office/drawing/2014/main" id="{8731988D-1D6E-4412-93F1-F1D54CBD10F6}"/>
              </a:ext>
              <a:ext uri="{C183D7F6-B498-43B3-948B-1728B52AA6E4}">
                <adec:decorative xmlns:adec="http://schemas.microsoft.com/office/drawing/2017/decorative" val="1"/>
              </a:ext>
            </a:extLst>
          </p:cNvPr>
          <p:cNvCxnSpPr>
            <a:cxnSpLocks/>
          </p:cNvCxnSpPr>
          <p:nvPr/>
        </p:nvCxnSpPr>
        <p:spPr>
          <a:xfrm>
            <a:off x="2197561" y="2350624"/>
            <a:ext cx="926639" cy="0"/>
          </a:xfrm>
          <a:prstGeom prst="straightConnector1">
            <a:avLst/>
          </a:prstGeom>
          <a:ln w="44450">
            <a:solidFill>
              <a:srgbClr val="262262"/>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2" name="Connector: Elbow 66">
            <a:extLst>
              <a:ext uri="{FF2B5EF4-FFF2-40B4-BE49-F238E27FC236}">
                <a16:creationId xmlns:a16="http://schemas.microsoft.com/office/drawing/2014/main" id="{2C9DC4F3-2FD2-415C-8DA4-7ED03C5156A2}"/>
              </a:ext>
              <a:ext uri="{C183D7F6-B498-43B3-948B-1728B52AA6E4}">
                <adec:decorative xmlns:adec="http://schemas.microsoft.com/office/drawing/2017/decorative" val="1"/>
              </a:ext>
            </a:extLst>
          </p:cNvPr>
          <p:cNvCxnSpPr>
            <a:cxnSpLocks/>
          </p:cNvCxnSpPr>
          <p:nvPr/>
        </p:nvCxnSpPr>
        <p:spPr>
          <a:xfrm>
            <a:off x="4344922" y="2350624"/>
            <a:ext cx="926639" cy="0"/>
          </a:xfrm>
          <a:prstGeom prst="straightConnector1">
            <a:avLst/>
          </a:prstGeom>
          <a:ln w="44450">
            <a:solidFill>
              <a:srgbClr val="005276"/>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3" name="Connector: Elbow 66">
            <a:extLst>
              <a:ext uri="{FF2B5EF4-FFF2-40B4-BE49-F238E27FC236}">
                <a16:creationId xmlns:a16="http://schemas.microsoft.com/office/drawing/2014/main" id="{8440A657-A910-44D5-AEB0-F6E34FF81007}"/>
              </a:ext>
              <a:ext uri="{C183D7F6-B498-43B3-948B-1728B52AA6E4}">
                <adec:decorative xmlns:adec="http://schemas.microsoft.com/office/drawing/2017/decorative" val="1"/>
              </a:ext>
            </a:extLst>
          </p:cNvPr>
          <p:cNvCxnSpPr>
            <a:cxnSpLocks/>
          </p:cNvCxnSpPr>
          <p:nvPr/>
        </p:nvCxnSpPr>
        <p:spPr>
          <a:xfrm flipV="1">
            <a:off x="6356984" y="2350624"/>
            <a:ext cx="1206644" cy="0"/>
          </a:xfrm>
          <a:prstGeom prst="straightConnector1">
            <a:avLst/>
          </a:prstGeom>
          <a:ln w="44450">
            <a:solidFill>
              <a:srgbClr val="9E1F63"/>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7A1F76-1168-46C1-85AB-204AB3D4979C}"/>
              </a:ext>
            </a:extLst>
          </p:cNvPr>
          <p:cNvSpPr txBox="1"/>
          <p:nvPr/>
        </p:nvSpPr>
        <p:spPr>
          <a:xfrm>
            <a:off x="232551" y="1100687"/>
            <a:ext cx="2392942" cy="646331"/>
          </a:xfrm>
          <a:prstGeom prst="rect">
            <a:avLst/>
          </a:prstGeom>
          <a:noFill/>
        </p:spPr>
        <p:txBody>
          <a:bodyPr wrap="square" rtlCol="0">
            <a:spAutoFit/>
          </a:bodyPr>
          <a:lstStyle/>
          <a:p>
            <a:pPr algn="ctr"/>
            <a:r>
              <a:rPr lang="en-US" dirty="0"/>
              <a:t>Data sources </a:t>
            </a:r>
            <a:br>
              <a:rPr lang="en-US" dirty="0"/>
            </a:br>
            <a:r>
              <a:rPr lang="en-US" dirty="0"/>
              <a:t>(continuous stream)</a:t>
            </a:r>
          </a:p>
        </p:txBody>
      </p:sp>
      <p:sp>
        <p:nvSpPr>
          <p:cNvPr id="4" name="Rectangle 3">
            <a:extLst>
              <a:ext uri="{FF2B5EF4-FFF2-40B4-BE49-F238E27FC236}">
                <a16:creationId xmlns:a16="http://schemas.microsoft.com/office/drawing/2014/main" id="{CF0FF202-4880-44F1-A264-0A3DC723F77A}"/>
              </a:ext>
            </a:extLst>
          </p:cNvPr>
          <p:cNvSpPr/>
          <p:nvPr/>
        </p:nvSpPr>
        <p:spPr>
          <a:xfrm>
            <a:off x="544669" y="1750460"/>
            <a:ext cx="1768706" cy="1200329"/>
          </a:xfrm>
          <a:prstGeom prst="rect">
            <a:avLst/>
          </a:prstGeom>
        </p:spPr>
        <p:txBody>
          <a:bodyPr wrap="square">
            <a:spAutoFit/>
          </a:bodyPr>
          <a:lstStyle/>
          <a:p>
            <a:pPr algn="ctr"/>
            <a:r>
              <a:rPr lang="en-US" dirty="0"/>
              <a:t>AWS activities that emit CloudWatch Events events</a:t>
            </a:r>
          </a:p>
        </p:txBody>
      </p:sp>
      <p:grpSp>
        <p:nvGrpSpPr>
          <p:cNvPr id="5" name="ingest">
            <a:extLst>
              <a:ext uri="{FF2B5EF4-FFF2-40B4-BE49-F238E27FC236}">
                <a16:creationId xmlns:a16="http://schemas.microsoft.com/office/drawing/2014/main" id="{A8BE5230-F30A-4AED-A39D-DF1529337AB3}"/>
              </a:ext>
            </a:extLst>
          </p:cNvPr>
          <p:cNvGrpSpPr/>
          <p:nvPr/>
        </p:nvGrpSpPr>
        <p:grpSpPr>
          <a:xfrm>
            <a:off x="2718564" y="1103812"/>
            <a:ext cx="1932133" cy="2248967"/>
            <a:chOff x="2718564" y="1103812"/>
            <a:chExt cx="1932133" cy="2248967"/>
          </a:xfrm>
        </p:grpSpPr>
        <p:sp>
          <p:nvSpPr>
            <p:cNvPr id="40" name="ingest">
              <a:extLst>
                <a:ext uri="{FF2B5EF4-FFF2-40B4-BE49-F238E27FC236}">
                  <a16:creationId xmlns:a16="http://schemas.microsoft.com/office/drawing/2014/main" id="{737F5EB9-BB14-441A-9ADE-4A97A49F9590}"/>
                </a:ext>
              </a:extLst>
            </p:cNvPr>
            <p:cNvSpPr txBox="1"/>
            <p:nvPr/>
          </p:nvSpPr>
          <p:spPr>
            <a:xfrm>
              <a:off x="2718564" y="1103812"/>
              <a:ext cx="1932133" cy="640080"/>
            </a:xfrm>
            <a:prstGeom prst="rect">
              <a:avLst/>
            </a:prstGeom>
            <a:solidFill>
              <a:srgbClr val="262262"/>
            </a:solidFill>
            <a:ln w="19050">
              <a:solidFill>
                <a:schemeClr val="tx1"/>
              </a:solidFill>
            </a:ln>
          </p:spPr>
          <p:txBody>
            <a:bodyPr wrap="square" rtlCol="0" anchor="ctr">
              <a:spAutoFit/>
            </a:bodyPr>
            <a:lstStyle/>
            <a:p>
              <a:pPr algn="ctr"/>
              <a:r>
                <a:rPr lang="en-US" dirty="0">
                  <a:solidFill>
                    <a:schemeClr val="bg1"/>
                  </a:solidFill>
                </a:rPr>
                <a:t>Ingestion and producers</a:t>
              </a:r>
            </a:p>
          </p:txBody>
        </p:sp>
        <p:pic>
          <p:nvPicPr>
            <p:cNvPr id="39" name="Picture 38">
              <a:extLst>
                <a:ext uri="{FF2B5EF4-FFF2-40B4-BE49-F238E27FC236}">
                  <a16:creationId xmlns:a16="http://schemas.microsoft.com/office/drawing/2014/main" id="{02F65D2F-AD8C-4F42-BB0A-DAEBA3E55AF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150" y="1939144"/>
              <a:ext cx="822960" cy="822960"/>
            </a:xfrm>
            <a:prstGeom prst="rect">
              <a:avLst/>
            </a:prstGeom>
          </p:spPr>
        </p:pic>
        <p:sp>
          <p:nvSpPr>
            <p:cNvPr id="42" name="TextBox 41">
              <a:extLst>
                <a:ext uri="{FF2B5EF4-FFF2-40B4-BE49-F238E27FC236}">
                  <a16:creationId xmlns:a16="http://schemas.microsoft.com/office/drawing/2014/main" id="{085CFFFE-8ED7-40D6-8DB2-D09B28E31847}"/>
                </a:ext>
              </a:extLst>
            </p:cNvPr>
            <p:cNvSpPr txBox="1"/>
            <p:nvPr/>
          </p:nvSpPr>
          <p:spPr>
            <a:xfrm>
              <a:off x="3024338" y="2768004"/>
              <a:ext cx="1320584" cy="584775"/>
            </a:xfrm>
            <a:prstGeom prst="rect">
              <a:avLst/>
            </a:prstGeom>
            <a:noFill/>
          </p:spPr>
          <p:txBody>
            <a:bodyPr wrap="square" rtlCol="0">
              <a:spAutoFit/>
            </a:bodyPr>
            <a:lstStyle/>
            <a:p>
              <a:pPr algn="ctr"/>
              <a:r>
                <a:rPr lang="en-US" sz="1600" dirty="0"/>
                <a:t>CloudWatch Events</a:t>
              </a:r>
            </a:p>
          </p:txBody>
        </p:sp>
      </p:grpSp>
      <p:grpSp>
        <p:nvGrpSpPr>
          <p:cNvPr id="6" name="storage">
            <a:extLst>
              <a:ext uri="{FF2B5EF4-FFF2-40B4-BE49-F238E27FC236}">
                <a16:creationId xmlns:a16="http://schemas.microsoft.com/office/drawing/2014/main" id="{2FE7E8DC-6745-447B-9DE6-E173E890CCF5}"/>
              </a:ext>
            </a:extLst>
          </p:cNvPr>
          <p:cNvGrpSpPr/>
          <p:nvPr/>
        </p:nvGrpSpPr>
        <p:grpSpPr>
          <a:xfrm>
            <a:off x="4743768" y="1103812"/>
            <a:ext cx="2123467" cy="2248967"/>
            <a:chOff x="4743768" y="1103812"/>
            <a:chExt cx="2123467" cy="2248967"/>
          </a:xfrm>
        </p:grpSpPr>
        <p:sp>
          <p:nvSpPr>
            <p:cNvPr id="36" name="TextBox 35">
              <a:extLst>
                <a:ext uri="{FF2B5EF4-FFF2-40B4-BE49-F238E27FC236}">
                  <a16:creationId xmlns:a16="http://schemas.microsoft.com/office/drawing/2014/main" id="{3094E788-DCAF-4AEF-A5B4-363DE7E64EDB}"/>
                </a:ext>
              </a:extLst>
            </p:cNvPr>
            <p:cNvSpPr txBox="1"/>
            <p:nvPr/>
          </p:nvSpPr>
          <p:spPr>
            <a:xfrm>
              <a:off x="4743768" y="1103812"/>
              <a:ext cx="2123467" cy="640080"/>
            </a:xfrm>
            <a:prstGeom prst="rect">
              <a:avLst/>
            </a:prstGeom>
            <a:solidFill>
              <a:srgbClr val="005276"/>
            </a:solidFill>
          </p:spPr>
          <p:txBody>
            <a:bodyPr wrap="square" rtlCol="0" anchor="ctr">
              <a:spAutoFit/>
            </a:bodyPr>
            <a:lstStyle/>
            <a:p>
              <a:pPr algn="ctr"/>
              <a:r>
                <a:rPr lang="en-US" dirty="0">
                  <a:solidFill>
                    <a:schemeClr val="bg1"/>
                  </a:solidFill>
                </a:rPr>
                <a:t>Stream storage</a:t>
              </a:r>
            </a:p>
          </p:txBody>
        </p:sp>
        <p:pic>
          <p:nvPicPr>
            <p:cNvPr id="52" name="Picture 51">
              <a:extLst>
                <a:ext uri="{FF2B5EF4-FFF2-40B4-BE49-F238E27FC236}">
                  <a16:creationId xmlns:a16="http://schemas.microsoft.com/office/drawing/2014/main" id="{9AA1CBF5-A595-4D2B-ABA9-CFA2F1666E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4021" y="1939144"/>
              <a:ext cx="822960" cy="822960"/>
            </a:xfrm>
            <a:prstGeom prst="rect">
              <a:avLst/>
            </a:prstGeom>
          </p:spPr>
        </p:pic>
        <p:sp>
          <p:nvSpPr>
            <p:cNvPr id="53" name="TextBox 52">
              <a:extLst>
                <a:ext uri="{FF2B5EF4-FFF2-40B4-BE49-F238E27FC236}">
                  <a16:creationId xmlns:a16="http://schemas.microsoft.com/office/drawing/2014/main" id="{C898AEF6-D12A-41F4-B182-630785BEE8DB}"/>
                </a:ext>
              </a:extLst>
            </p:cNvPr>
            <p:cNvSpPr txBox="1"/>
            <p:nvPr/>
          </p:nvSpPr>
          <p:spPr>
            <a:xfrm>
              <a:off x="4970162" y="2768004"/>
              <a:ext cx="1670679" cy="584775"/>
            </a:xfrm>
            <a:prstGeom prst="rect">
              <a:avLst/>
            </a:prstGeom>
            <a:noFill/>
          </p:spPr>
          <p:txBody>
            <a:bodyPr wrap="square" rtlCol="0">
              <a:spAutoFit/>
            </a:bodyPr>
            <a:lstStyle/>
            <a:p>
              <a:pPr algn="ctr"/>
              <a:r>
                <a:rPr lang="en-US" sz="1600" dirty="0"/>
                <a:t>Kinesis Data Streams</a:t>
              </a:r>
            </a:p>
          </p:txBody>
        </p:sp>
      </p:grpSp>
      <p:grpSp>
        <p:nvGrpSpPr>
          <p:cNvPr id="7" name="process">
            <a:extLst>
              <a:ext uri="{FF2B5EF4-FFF2-40B4-BE49-F238E27FC236}">
                <a16:creationId xmlns:a16="http://schemas.microsoft.com/office/drawing/2014/main" id="{821DDE54-7ECB-4809-B4CE-9D9B79AFC005}"/>
              </a:ext>
            </a:extLst>
          </p:cNvPr>
          <p:cNvGrpSpPr/>
          <p:nvPr/>
        </p:nvGrpSpPr>
        <p:grpSpPr>
          <a:xfrm>
            <a:off x="6960306" y="1103812"/>
            <a:ext cx="2322374" cy="2248967"/>
            <a:chOff x="6960306" y="1103812"/>
            <a:chExt cx="2322374" cy="2248967"/>
          </a:xfrm>
        </p:grpSpPr>
        <p:sp>
          <p:nvSpPr>
            <p:cNvPr id="37" name="TextBox 36">
              <a:extLst>
                <a:ext uri="{FF2B5EF4-FFF2-40B4-BE49-F238E27FC236}">
                  <a16:creationId xmlns:a16="http://schemas.microsoft.com/office/drawing/2014/main" id="{58038B6B-4898-4EF1-986B-AB7A684FA78A}"/>
                </a:ext>
              </a:extLst>
            </p:cNvPr>
            <p:cNvSpPr txBox="1"/>
            <p:nvPr/>
          </p:nvSpPr>
          <p:spPr>
            <a:xfrm>
              <a:off x="6960306" y="1103812"/>
              <a:ext cx="2322374" cy="640080"/>
            </a:xfrm>
            <a:prstGeom prst="rect">
              <a:avLst/>
            </a:prstGeom>
            <a:solidFill>
              <a:srgbClr val="9E1F63"/>
            </a:solidFill>
          </p:spPr>
          <p:txBody>
            <a:bodyPr wrap="square" rtlCol="0" anchor="ctr">
              <a:spAutoFit/>
            </a:bodyPr>
            <a:lstStyle/>
            <a:p>
              <a:pPr algn="ctr"/>
              <a:r>
                <a:rPr lang="en-US" dirty="0">
                  <a:solidFill>
                    <a:schemeClr val="bg1"/>
                  </a:solidFill>
                </a:rPr>
                <a:t>Stream processing and consumers</a:t>
              </a:r>
            </a:p>
          </p:txBody>
        </p:sp>
        <p:pic>
          <p:nvPicPr>
            <p:cNvPr id="62" name="Picture 61">
              <a:extLst>
                <a:ext uri="{FF2B5EF4-FFF2-40B4-BE49-F238E27FC236}">
                  <a16:creationId xmlns:a16="http://schemas.microsoft.com/office/drawing/2014/main" id="{23F2E5C4-C6DA-4901-88F0-884D3A2F63C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0013" y="1939144"/>
              <a:ext cx="822960" cy="822960"/>
            </a:xfrm>
            <a:prstGeom prst="rect">
              <a:avLst/>
            </a:prstGeom>
          </p:spPr>
        </p:pic>
        <p:sp>
          <p:nvSpPr>
            <p:cNvPr id="71" name="TextBox 70">
              <a:extLst>
                <a:ext uri="{FF2B5EF4-FFF2-40B4-BE49-F238E27FC236}">
                  <a16:creationId xmlns:a16="http://schemas.microsoft.com/office/drawing/2014/main" id="{AFAEA8F8-C137-4255-BFAD-C11A80642972}"/>
                </a:ext>
              </a:extLst>
            </p:cNvPr>
            <p:cNvSpPr txBox="1"/>
            <p:nvPr/>
          </p:nvSpPr>
          <p:spPr>
            <a:xfrm>
              <a:off x="7286154" y="2768004"/>
              <a:ext cx="1670679" cy="584775"/>
            </a:xfrm>
            <a:prstGeom prst="rect">
              <a:avLst/>
            </a:prstGeom>
            <a:noFill/>
          </p:spPr>
          <p:txBody>
            <a:bodyPr wrap="square" rtlCol="0">
              <a:spAutoFit/>
            </a:bodyPr>
            <a:lstStyle/>
            <a:p>
              <a:pPr algn="ctr"/>
              <a:r>
                <a:rPr lang="en-US" sz="1600" dirty="0"/>
                <a:t>Kinesis Data Analytics</a:t>
              </a:r>
            </a:p>
          </p:txBody>
        </p:sp>
      </p:grpSp>
      <p:grpSp>
        <p:nvGrpSpPr>
          <p:cNvPr id="8" name="AandV">
            <a:extLst>
              <a:ext uri="{FF2B5EF4-FFF2-40B4-BE49-F238E27FC236}">
                <a16:creationId xmlns:a16="http://schemas.microsoft.com/office/drawing/2014/main" id="{4B51235C-9110-4A91-AB99-9A15B7844FFA}"/>
              </a:ext>
            </a:extLst>
          </p:cNvPr>
          <p:cNvGrpSpPr/>
          <p:nvPr/>
        </p:nvGrpSpPr>
        <p:grpSpPr>
          <a:xfrm>
            <a:off x="9255256" y="1103812"/>
            <a:ext cx="2336704" cy="2002746"/>
            <a:chOff x="9255256" y="1103812"/>
            <a:chExt cx="2336704" cy="2002746"/>
          </a:xfrm>
        </p:grpSpPr>
        <p:sp>
          <p:nvSpPr>
            <p:cNvPr id="38" name="TextBox 37">
              <a:extLst>
                <a:ext uri="{FF2B5EF4-FFF2-40B4-BE49-F238E27FC236}">
                  <a16:creationId xmlns:a16="http://schemas.microsoft.com/office/drawing/2014/main" id="{A619898F-BED7-44F2-B0F3-00397D9DEF6D}"/>
                </a:ext>
              </a:extLst>
            </p:cNvPr>
            <p:cNvSpPr txBox="1"/>
            <p:nvPr/>
          </p:nvSpPr>
          <p:spPr>
            <a:xfrm>
              <a:off x="9361874" y="1103812"/>
              <a:ext cx="2123468" cy="640080"/>
            </a:xfrm>
            <a:prstGeom prst="rect">
              <a:avLst/>
            </a:prstGeom>
            <a:solidFill>
              <a:srgbClr val="18AB4B"/>
            </a:solidFill>
          </p:spPr>
          <p:txBody>
            <a:bodyPr wrap="square" rtlCol="0" anchor="ctr">
              <a:spAutoFit/>
            </a:bodyPr>
            <a:lstStyle/>
            <a:p>
              <a:pPr algn="ctr"/>
              <a:r>
                <a:rPr lang="en-US" dirty="0">
                  <a:solidFill>
                    <a:schemeClr val="bg1"/>
                  </a:solidFill>
                </a:rPr>
                <a:t>Analysis and Visualization</a:t>
              </a:r>
            </a:p>
          </p:txBody>
        </p:sp>
        <p:pic>
          <p:nvPicPr>
            <p:cNvPr id="59" name="Picture 58">
              <a:extLst>
                <a:ext uri="{FF2B5EF4-FFF2-40B4-BE49-F238E27FC236}">
                  <a16:creationId xmlns:a16="http://schemas.microsoft.com/office/drawing/2014/main" id="{3C76077F-3339-4B99-A45A-0B9E7ABD2EC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2128" y="1939144"/>
              <a:ext cx="822960" cy="822960"/>
            </a:xfrm>
            <a:prstGeom prst="rect">
              <a:avLst/>
            </a:prstGeom>
          </p:spPr>
        </p:pic>
        <p:sp>
          <p:nvSpPr>
            <p:cNvPr id="61" name="TextBox 60">
              <a:extLst>
                <a:ext uri="{FF2B5EF4-FFF2-40B4-BE49-F238E27FC236}">
                  <a16:creationId xmlns:a16="http://schemas.microsoft.com/office/drawing/2014/main" id="{C1C88007-5EB9-4032-8D0A-205596D2755D}"/>
                </a:ext>
              </a:extLst>
            </p:cNvPr>
            <p:cNvSpPr txBox="1"/>
            <p:nvPr/>
          </p:nvSpPr>
          <p:spPr>
            <a:xfrm>
              <a:off x="9255256" y="2768004"/>
              <a:ext cx="2336704" cy="338554"/>
            </a:xfrm>
            <a:prstGeom prst="rect">
              <a:avLst/>
            </a:prstGeom>
            <a:noFill/>
          </p:spPr>
          <p:txBody>
            <a:bodyPr wrap="square" rtlCol="0">
              <a:spAutoFit/>
            </a:bodyPr>
            <a:lstStyle/>
            <a:p>
              <a:pPr algn="ctr"/>
              <a:r>
                <a:rPr lang="en-US" sz="1600" dirty="0"/>
                <a:t>OpenSearch Service</a:t>
              </a:r>
            </a:p>
          </p:txBody>
        </p:sp>
      </p:grpSp>
      <p:cxnSp>
        <p:nvCxnSpPr>
          <p:cNvPr id="74" name="Connector: Elbow 66">
            <a:extLst>
              <a:ext uri="{FF2B5EF4-FFF2-40B4-BE49-F238E27FC236}">
                <a16:creationId xmlns:a16="http://schemas.microsoft.com/office/drawing/2014/main" id="{CD431C8D-B0F4-4051-94AD-B8D01CF09525}"/>
              </a:ext>
              <a:ext uri="{C183D7F6-B498-43B3-948B-1728B52AA6E4}">
                <adec:decorative xmlns:adec="http://schemas.microsoft.com/office/drawing/2017/decorative" val="1"/>
              </a:ext>
            </a:extLst>
          </p:cNvPr>
          <p:cNvCxnSpPr>
            <a:cxnSpLocks/>
            <a:stCxn id="62" idx="3"/>
            <a:endCxn id="59" idx="1"/>
          </p:cNvCxnSpPr>
          <p:nvPr/>
        </p:nvCxnSpPr>
        <p:spPr>
          <a:xfrm>
            <a:off x="8532973" y="2350624"/>
            <a:ext cx="1479155" cy="0"/>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5" name="Connector: Elbow 66">
            <a:extLst>
              <a:ext uri="{FF2B5EF4-FFF2-40B4-BE49-F238E27FC236}">
                <a16:creationId xmlns:a16="http://schemas.microsoft.com/office/drawing/2014/main" id="{EC89937B-F3A3-4D33-9B05-9BF39CF2FCCA}"/>
              </a:ext>
              <a:ext uri="{C183D7F6-B498-43B3-948B-1728B52AA6E4}">
                <adec:decorative xmlns:adec="http://schemas.microsoft.com/office/drawing/2017/decorative" val="1"/>
              </a:ext>
            </a:extLst>
          </p:cNvPr>
          <p:cNvCxnSpPr>
            <a:cxnSpLocks/>
            <a:stCxn id="62" idx="3"/>
            <a:endCxn id="65" idx="1"/>
          </p:cNvCxnSpPr>
          <p:nvPr/>
        </p:nvCxnSpPr>
        <p:spPr>
          <a:xfrm>
            <a:off x="8532973" y="2350624"/>
            <a:ext cx="1479155" cy="3360322"/>
          </a:xfrm>
          <a:prstGeom prst="bentConnector3">
            <a:avLst>
              <a:gd name="adj1" fmla="val 50000"/>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8" name="Connector: Elbow 66">
            <a:extLst>
              <a:ext uri="{FF2B5EF4-FFF2-40B4-BE49-F238E27FC236}">
                <a16:creationId xmlns:a16="http://schemas.microsoft.com/office/drawing/2014/main" id="{C339C9B3-E34D-468A-B863-E06AE0977239}"/>
              </a:ext>
              <a:ext uri="{C183D7F6-B498-43B3-948B-1728B52AA6E4}">
                <adec:decorative xmlns:adec="http://schemas.microsoft.com/office/drawing/2017/decorative" val="1"/>
              </a:ext>
            </a:extLst>
          </p:cNvPr>
          <p:cNvCxnSpPr>
            <a:cxnSpLocks/>
            <a:stCxn id="62" idx="3"/>
            <a:endCxn id="25" idx="1"/>
          </p:cNvCxnSpPr>
          <p:nvPr/>
        </p:nvCxnSpPr>
        <p:spPr>
          <a:xfrm>
            <a:off x="8532973" y="2350624"/>
            <a:ext cx="1479155" cy="2179217"/>
          </a:xfrm>
          <a:prstGeom prst="bentConnector3">
            <a:avLst>
              <a:gd name="adj1" fmla="val 50000"/>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9" name="Destinations">
            <a:extLst>
              <a:ext uri="{FF2B5EF4-FFF2-40B4-BE49-F238E27FC236}">
                <a16:creationId xmlns:a16="http://schemas.microsoft.com/office/drawing/2014/main" id="{ECA90D0E-7E0B-4889-B256-E54EA9CEBC88}"/>
              </a:ext>
            </a:extLst>
          </p:cNvPr>
          <p:cNvGrpSpPr/>
          <p:nvPr/>
        </p:nvGrpSpPr>
        <p:grpSpPr>
          <a:xfrm>
            <a:off x="9361874" y="3367585"/>
            <a:ext cx="2123468" cy="3098473"/>
            <a:chOff x="9361874" y="3367585"/>
            <a:chExt cx="2123468" cy="3098473"/>
          </a:xfrm>
        </p:grpSpPr>
        <p:sp>
          <p:nvSpPr>
            <p:cNvPr id="32" name="TextBox 31">
              <a:extLst>
                <a:ext uri="{FF2B5EF4-FFF2-40B4-BE49-F238E27FC236}">
                  <a16:creationId xmlns:a16="http://schemas.microsoft.com/office/drawing/2014/main" id="{8DEC78DC-D605-46FF-BBA2-AF59468E7A14}"/>
                </a:ext>
              </a:extLst>
            </p:cNvPr>
            <p:cNvSpPr txBox="1"/>
            <p:nvPr/>
          </p:nvSpPr>
          <p:spPr>
            <a:xfrm>
              <a:off x="9361874" y="3367585"/>
              <a:ext cx="2123468" cy="646331"/>
            </a:xfrm>
            <a:prstGeom prst="rect">
              <a:avLst/>
            </a:prstGeom>
            <a:solidFill>
              <a:srgbClr val="18AB4B"/>
            </a:solidFill>
          </p:spPr>
          <p:txBody>
            <a:bodyPr wrap="square" rtlCol="0">
              <a:spAutoFit/>
            </a:bodyPr>
            <a:lstStyle/>
            <a:p>
              <a:pPr algn="ctr"/>
              <a:r>
                <a:rPr lang="en-US" dirty="0">
                  <a:solidFill>
                    <a:schemeClr val="bg1"/>
                  </a:solidFill>
                </a:rPr>
                <a:t>Downstream destinations</a:t>
              </a:r>
            </a:p>
          </p:txBody>
        </p:sp>
        <p:pic>
          <p:nvPicPr>
            <p:cNvPr id="25" name="Picture 24">
              <a:extLst>
                <a:ext uri="{FF2B5EF4-FFF2-40B4-BE49-F238E27FC236}">
                  <a16:creationId xmlns:a16="http://schemas.microsoft.com/office/drawing/2014/main" id="{ABD5B3F2-F58C-45B2-9EEB-50E4BAB5E89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2128" y="4118361"/>
              <a:ext cx="822960" cy="822960"/>
            </a:xfrm>
            <a:prstGeom prst="rect">
              <a:avLst/>
            </a:prstGeom>
          </p:spPr>
        </p:pic>
        <p:sp>
          <p:nvSpPr>
            <p:cNvPr id="26" name="TextBox 25">
              <a:extLst>
                <a:ext uri="{FF2B5EF4-FFF2-40B4-BE49-F238E27FC236}">
                  <a16:creationId xmlns:a16="http://schemas.microsoft.com/office/drawing/2014/main" id="{9C33B41D-33B6-46A4-A02E-87771CF13BCE}"/>
                </a:ext>
              </a:extLst>
            </p:cNvPr>
            <p:cNvSpPr txBox="1"/>
            <p:nvPr/>
          </p:nvSpPr>
          <p:spPr>
            <a:xfrm>
              <a:off x="9361874" y="4952668"/>
              <a:ext cx="2123468" cy="338554"/>
            </a:xfrm>
            <a:prstGeom prst="rect">
              <a:avLst/>
            </a:prstGeom>
            <a:noFill/>
          </p:spPr>
          <p:txBody>
            <a:bodyPr wrap="square" rtlCol="0">
              <a:spAutoFit/>
            </a:bodyPr>
            <a:lstStyle/>
            <a:p>
              <a:pPr algn="ctr"/>
              <a:r>
                <a:rPr lang="en-US" sz="1600" dirty="0"/>
                <a:t>Amazon S3</a:t>
              </a:r>
            </a:p>
          </p:txBody>
        </p:sp>
        <p:pic>
          <p:nvPicPr>
            <p:cNvPr id="65" name="Picture 64">
              <a:extLst>
                <a:ext uri="{FF2B5EF4-FFF2-40B4-BE49-F238E27FC236}">
                  <a16:creationId xmlns:a16="http://schemas.microsoft.com/office/drawing/2014/main" id="{96823ED1-1C34-44ED-874A-4DFF9CBE835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2128" y="5299466"/>
              <a:ext cx="822960" cy="822960"/>
            </a:xfrm>
            <a:prstGeom prst="rect">
              <a:avLst/>
            </a:prstGeom>
          </p:spPr>
        </p:pic>
        <p:sp>
          <p:nvSpPr>
            <p:cNvPr id="66" name="TextBox 65">
              <a:extLst>
                <a:ext uri="{FF2B5EF4-FFF2-40B4-BE49-F238E27FC236}">
                  <a16:creationId xmlns:a16="http://schemas.microsoft.com/office/drawing/2014/main" id="{3C85FF30-A770-4CF8-AEFA-713BB2D05266}"/>
                </a:ext>
              </a:extLst>
            </p:cNvPr>
            <p:cNvSpPr txBox="1"/>
            <p:nvPr/>
          </p:nvSpPr>
          <p:spPr>
            <a:xfrm>
              <a:off x="9388062" y="6127504"/>
              <a:ext cx="2071093" cy="338554"/>
            </a:xfrm>
            <a:prstGeom prst="rect">
              <a:avLst/>
            </a:prstGeom>
            <a:noFill/>
          </p:spPr>
          <p:txBody>
            <a:bodyPr wrap="square" rtlCol="0">
              <a:spAutoFit/>
            </a:bodyPr>
            <a:lstStyle/>
            <a:p>
              <a:pPr algn="ctr"/>
              <a:r>
                <a:rPr lang="en-US" sz="1600" dirty="0"/>
                <a:t>Amazon Redshift</a:t>
              </a:r>
            </a:p>
          </p:txBody>
        </p:sp>
      </p:grpSp>
    </p:spTree>
    <p:custDataLst>
      <p:tags r:id="rId1"/>
    </p:custDataLst>
    <p:extLst>
      <p:ext uri="{BB962C8B-B14F-4D97-AF65-F5344CB8AC3E}">
        <p14:creationId xmlns:p14="http://schemas.microsoft.com/office/powerpoint/2010/main" val="244387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7F97F8-BBFA-48ED-A880-543423E3C92C}"/>
              </a:ext>
            </a:extLst>
          </p:cNvPr>
          <p:cNvSpPr>
            <a:spLocks noGrp="1"/>
          </p:cNvSpPr>
          <p:nvPr>
            <p:ph type="sldNum" sz="quarter" idx="20"/>
          </p:nvPr>
        </p:nvSpPr>
        <p:spPr/>
        <p:txBody>
          <a:bodyPr/>
          <a:lstStyle/>
          <a:p>
            <a:fld id="{930176A1-BCF0-4712-97A6-6B495F55390B}" type="slidenum">
              <a:rPr lang="en-US" smtClean="0"/>
              <a:pPr/>
              <a:t>6</a:t>
            </a:fld>
            <a:endParaRPr lang="en-US" dirty="0"/>
          </a:p>
        </p:txBody>
      </p:sp>
      <p:sp>
        <p:nvSpPr>
          <p:cNvPr id="5" name="Title 4">
            <a:extLst>
              <a:ext uri="{FF2B5EF4-FFF2-40B4-BE49-F238E27FC236}">
                <a16:creationId xmlns:a16="http://schemas.microsoft.com/office/drawing/2014/main" id="{1C19AB56-7B85-491A-9E9A-5DDE553FEBEA}"/>
              </a:ext>
            </a:extLst>
          </p:cNvPr>
          <p:cNvSpPr>
            <a:spLocks noGrp="1"/>
          </p:cNvSpPr>
          <p:nvPr>
            <p:ph type="title"/>
          </p:nvPr>
        </p:nvSpPr>
        <p:spPr/>
        <p:txBody>
          <a:bodyPr/>
          <a:lstStyle/>
          <a:p>
            <a:r>
              <a:rPr lang="en-US" dirty="0"/>
              <a:t>Well-Architected Framework pillars</a:t>
            </a:r>
          </a:p>
        </p:txBody>
      </p:sp>
      <p:pic>
        <p:nvPicPr>
          <p:cNvPr id="6" name="Picture 5" descr="Analogy of pillars holding up a roof, with labels on each pillar of the Well-Architected Framework. ">
            <a:extLst>
              <a:ext uri="{FF2B5EF4-FFF2-40B4-BE49-F238E27FC236}">
                <a16:creationId xmlns:a16="http://schemas.microsoft.com/office/drawing/2014/main" id="{DB5C13E2-0F53-46CA-852B-03E72619E02C}"/>
              </a:ext>
            </a:extLst>
          </p:cNvPr>
          <p:cNvPicPr>
            <a:picLocks noChangeAspect="1"/>
          </p:cNvPicPr>
          <p:nvPr/>
        </p:nvPicPr>
        <p:blipFill>
          <a:blip r:embed="rId4"/>
          <a:stretch>
            <a:fillRect/>
          </a:stretch>
        </p:blipFill>
        <p:spPr>
          <a:xfrm>
            <a:off x="2227753" y="1198161"/>
            <a:ext cx="7736495" cy="5223506"/>
          </a:xfrm>
          <a:prstGeom prst="rect">
            <a:avLst/>
          </a:prstGeom>
        </p:spPr>
      </p:pic>
    </p:spTree>
    <p:custDataLst>
      <p:tags r:id="rId1"/>
    </p:custDataLst>
    <p:extLst>
      <p:ext uri="{BB962C8B-B14F-4D97-AF65-F5344CB8AC3E}">
        <p14:creationId xmlns:p14="http://schemas.microsoft.com/office/powerpoint/2010/main" val="194914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0897647-F684-4F01-BAF6-9D5BD886F91D}"/>
              </a:ext>
            </a:extLst>
          </p:cNvPr>
          <p:cNvSpPr>
            <a:spLocks noGrp="1"/>
          </p:cNvSpPr>
          <p:nvPr>
            <p:ph type="sldNum" sz="quarter" idx="20"/>
          </p:nvPr>
        </p:nvSpPr>
        <p:spPr/>
        <p:txBody>
          <a:bodyPr/>
          <a:lstStyle/>
          <a:p>
            <a:fld id="{930176A1-BCF0-4712-97A6-6B495F55390B}" type="slidenum">
              <a:rPr lang="en-US" smtClean="0"/>
              <a:pPr/>
              <a:t>7</a:t>
            </a:fld>
            <a:endParaRPr lang="en-US" dirty="0"/>
          </a:p>
        </p:txBody>
      </p:sp>
      <p:sp>
        <p:nvSpPr>
          <p:cNvPr id="4" name="Title 3">
            <a:extLst>
              <a:ext uri="{FF2B5EF4-FFF2-40B4-BE49-F238E27FC236}">
                <a16:creationId xmlns:a16="http://schemas.microsoft.com/office/drawing/2014/main" id="{EDC789EF-62F2-4226-8F90-32ADBB11142B}"/>
              </a:ext>
            </a:extLst>
          </p:cNvPr>
          <p:cNvSpPr>
            <a:spLocks noGrp="1"/>
          </p:cNvSpPr>
          <p:nvPr>
            <p:ph type="title"/>
          </p:nvPr>
        </p:nvSpPr>
        <p:spPr/>
        <p:txBody>
          <a:bodyPr>
            <a:normAutofit/>
          </a:bodyPr>
          <a:lstStyle/>
          <a:p>
            <a:r>
              <a:rPr lang="en-US" dirty="0"/>
              <a:t>Well-Architected Framework Lenses</a:t>
            </a:r>
          </a:p>
        </p:txBody>
      </p:sp>
      <p:sp>
        <p:nvSpPr>
          <p:cNvPr id="6" name="Subtitle 5">
            <a:extLst>
              <a:ext uri="{FF2B5EF4-FFF2-40B4-BE49-F238E27FC236}">
                <a16:creationId xmlns:a16="http://schemas.microsoft.com/office/drawing/2014/main" id="{38A962A6-8EF6-472E-A636-F6F76FB51AC0}"/>
              </a:ext>
            </a:extLst>
          </p:cNvPr>
          <p:cNvSpPr>
            <a:spLocks noGrp="1"/>
          </p:cNvSpPr>
          <p:nvPr>
            <p:ph type="subTitle" idx="4"/>
          </p:nvPr>
        </p:nvSpPr>
        <p:spPr/>
        <p:txBody>
          <a:bodyPr/>
          <a:lstStyle/>
          <a:p>
            <a:r>
              <a:rPr lang="en-US" dirty="0"/>
              <a:t>Well-Architected Lenses</a:t>
            </a:r>
          </a:p>
        </p:txBody>
      </p:sp>
      <p:sp>
        <p:nvSpPr>
          <p:cNvPr id="5" name="Text Placeholder 4">
            <a:extLst>
              <a:ext uri="{FF2B5EF4-FFF2-40B4-BE49-F238E27FC236}">
                <a16:creationId xmlns:a16="http://schemas.microsoft.com/office/drawing/2014/main" id="{34870DEF-AADC-4F94-BA95-E7640DBA4AF1}"/>
              </a:ext>
            </a:extLst>
          </p:cNvPr>
          <p:cNvSpPr>
            <a:spLocks noGrp="1"/>
          </p:cNvSpPr>
          <p:nvPr>
            <p:ph type="body" idx="1"/>
          </p:nvPr>
        </p:nvSpPr>
        <p:spPr/>
        <p:txBody>
          <a:bodyPr/>
          <a:lstStyle/>
          <a:p>
            <a:pPr>
              <a:spcAft>
                <a:spcPts val="1200"/>
              </a:spcAft>
            </a:pPr>
            <a:r>
              <a:rPr lang="en-US" sz="2400" dirty="0"/>
              <a:t>Extend the AWS Well-Architected Framework guidance to specific domains</a:t>
            </a:r>
          </a:p>
          <a:p>
            <a:pPr>
              <a:spcAft>
                <a:spcPts val="1200"/>
              </a:spcAft>
            </a:pPr>
            <a:r>
              <a:rPr lang="en-US" sz="2400" dirty="0"/>
              <a:t>Contain insights from real-world case studies</a:t>
            </a:r>
          </a:p>
        </p:txBody>
      </p:sp>
      <p:sp>
        <p:nvSpPr>
          <p:cNvPr id="7" name="Subtitle 6">
            <a:extLst>
              <a:ext uri="{FF2B5EF4-FFF2-40B4-BE49-F238E27FC236}">
                <a16:creationId xmlns:a16="http://schemas.microsoft.com/office/drawing/2014/main" id="{F5E836E2-CD40-48CD-AF89-65A66F9A52EA}"/>
              </a:ext>
            </a:extLst>
          </p:cNvPr>
          <p:cNvSpPr>
            <a:spLocks noGrp="1"/>
          </p:cNvSpPr>
          <p:nvPr>
            <p:ph type="subTitle" idx="5"/>
          </p:nvPr>
        </p:nvSpPr>
        <p:spPr/>
        <p:txBody>
          <a:bodyPr/>
          <a:lstStyle/>
          <a:p>
            <a:r>
              <a:rPr lang="en-US" dirty="0"/>
              <a:t>Data Analytics Lens</a:t>
            </a:r>
          </a:p>
        </p:txBody>
      </p:sp>
      <p:sp>
        <p:nvSpPr>
          <p:cNvPr id="2" name="Text Placeholder 1">
            <a:extLst>
              <a:ext uri="{FF2B5EF4-FFF2-40B4-BE49-F238E27FC236}">
                <a16:creationId xmlns:a16="http://schemas.microsoft.com/office/drawing/2014/main" id="{5EB8EABF-4D82-40FE-988E-7BA24F9B4A4C}"/>
              </a:ext>
            </a:extLst>
          </p:cNvPr>
          <p:cNvSpPr>
            <a:spLocks noGrp="1"/>
          </p:cNvSpPr>
          <p:nvPr>
            <p:ph type="body" idx="2"/>
          </p:nvPr>
        </p:nvSpPr>
        <p:spPr/>
        <p:txBody>
          <a:bodyPr/>
          <a:lstStyle/>
          <a:p>
            <a:pPr marL="228600" lvl="1">
              <a:spcAft>
                <a:spcPts val="1200"/>
              </a:spcAft>
            </a:pPr>
            <a:r>
              <a:rPr lang="en-US" dirty="0"/>
              <a:t>Provides key design elements of analytics workloads</a:t>
            </a:r>
          </a:p>
          <a:p>
            <a:pPr marL="228600" lvl="1">
              <a:spcAft>
                <a:spcPts val="1200"/>
              </a:spcAft>
            </a:pPr>
            <a:r>
              <a:rPr lang="en-US" dirty="0"/>
              <a:t>Includes reference architectures for common scenarios</a:t>
            </a:r>
            <a:endParaRPr lang="en-US" sz="2400" dirty="0"/>
          </a:p>
        </p:txBody>
      </p:sp>
      <p:sp>
        <p:nvSpPr>
          <p:cNvPr id="8" name="Subtitle 7">
            <a:extLst>
              <a:ext uri="{FF2B5EF4-FFF2-40B4-BE49-F238E27FC236}">
                <a16:creationId xmlns:a16="http://schemas.microsoft.com/office/drawing/2014/main" id="{BAD9583E-B144-4B63-8EE7-5446BCAA5271}"/>
              </a:ext>
            </a:extLst>
          </p:cNvPr>
          <p:cNvSpPr>
            <a:spLocks noGrp="1"/>
          </p:cNvSpPr>
          <p:nvPr>
            <p:ph type="subTitle" idx="6"/>
          </p:nvPr>
        </p:nvSpPr>
        <p:spPr/>
        <p:txBody>
          <a:bodyPr/>
          <a:lstStyle/>
          <a:p>
            <a:r>
              <a:rPr lang="en-US" dirty="0"/>
              <a:t>ML Lens</a:t>
            </a:r>
          </a:p>
        </p:txBody>
      </p:sp>
      <p:sp>
        <p:nvSpPr>
          <p:cNvPr id="3" name="Text Placeholder 2">
            <a:extLst>
              <a:ext uri="{FF2B5EF4-FFF2-40B4-BE49-F238E27FC236}">
                <a16:creationId xmlns:a16="http://schemas.microsoft.com/office/drawing/2014/main" id="{60C32C87-2119-4452-A369-733E1EB663EE}"/>
              </a:ext>
            </a:extLst>
          </p:cNvPr>
          <p:cNvSpPr>
            <a:spLocks noGrp="1"/>
          </p:cNvSpPr>
          <p:nvPr>
            <p:ph type="body" idx="3"/>
          </p:nvPr>
        </p:nvSpPr>
        <p:spPr/>
        <p:txBody>
          <a:bodyPr/>
          <a:lstStyle/>
          <a:p>
            <a:pPr marL="228600" lvl="1">
              <a:spcAft>
                <a:spcPts val="1200"/>
              </a:spcAft>
            </a:pPr>
            <a:r>
              <a:rPr lang="en-US" dirty="0"/>
              <a:t>Addresses differences between application and machine learning (ML) workloads</a:t>
            </a:r>
          </a:p>
          <a:p>
            <a:pPr marL="228600" lvl="1">
              <a:spcAft>
                <a:spcPts val="1200"/>
              </a:spcAft>
            </a:pPr>
            <a:r>
              <a:rPr lang="en-US" dirty="0"/>
              <a:t>Provides a recommended ML lifecycle</a:t>
            </a:r>
            <a:endParaRPr lang="en-US" sz="2400" dirty="0"/>
          </a:p>
        </p:txBody>
      </p:sp>
    </p:spTree>
    <p:custDataLst>
      <p:tags r:id="rId1"/>
    </p:custDataLst>
    <p:extLst>
      <p:ext uri="{BB962C8B-B14F-4D97-AF65-F5344CB8AC3E}">
        <p14:creationId xmlns:p14="http://schemas.microsoft.com/office/powerpoint/2010/main" val="159385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5B7A5D-6518-4B66-9CBA-CF9A20A9D372}"/>
              </a:ext>
            </a:extLst>
          </p:cNvPr>
          <p:cNvSpPr>
            <a:spLocks noGrp="1"/>
          </p:cNvSpPr>
          <p:nvPr>
            <p:ph type="sldNum" sz="quarter" idx="20"/>
          </p:nvPr>
        </p:nvSpPr>
        <p:spPr/>
        <p:txBody>
          <a:bodyPr/>
          <a:lstStyle/>
          <a:p>
            <a:fld id="{363DB862-5E2B-42BB-8337-D46E9881345F}" type="slidenum">
              <a:rPr lang="en-US" smtClean="0"/>
              <a:t>8</a:t>
            </a:fld>
            <a:endParaRPr lang="en-US" dirty="0"/>
          </a:p>
        </p:txBody>
      </p:sp>
      <p:sp>
        <p:nvSpPr>
          <p:cNvPr id="5" name="Title 4">
            <a:extLst>
              <a:ext uri="{FF2B5EF4-FFF2-40B4-BE49-F238E27FC236}">
                <a16:creationId xmlns:a16="http://schemas.microsoft.com/office/drawing/2014/main" id="{6BED3B85-5592-4F00-A870-38B199107BA9}"/>
              </a:ext>
            </a:extLst>
          </p:cNvPr>
          <p:cNvSpPr>
            <a:spLocks noGrp="1"/>
          </p:cNvSpPr>
          <p:nvPr>
            <p:ph type="ctrTitle"/>
          </p:nvPr>
        </p:nvSpPr>
        <p:spPr>
          <a:xfrm>
            <a:off x="243243" y="292099"/>
            <a:ext cx="3960976" cy="2288869"/>
          </a:xfrm>
        </p:spPr>
        <p:txBody>
          <a:bodyPr>
            <a:normAutofit/>
          </a:bodyPr>
          <a:lstStyle/>
          <a:p>
            <a:r>
              <a:rPr lang="en-US" dirty="0"/>
              <a:t>Activity: Using the Well-Architected Framework </a:t>
            </a:r>
          </a:p>
        </p:txBody>
      </p:sp>
      <p:pic>
        <p:nvPicPr>
          <p:cNvPr id="4" name="Content Placeholder 3">
            <a:extLst>
              <a:ext uri="{FF2B5EF4-FFF2-40B4-BE49-F238E27FC236}">
                <a16:creationId xmlns:a16="http://schemas.microsoft.com/office/drawing/2014/main" id="{78600754-1CBB-4110-844E-96AD76DD9D91}"/>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835529" y="3241213"/>
            <a:ext cx="2777117" cy="2045625"/>
          </a:xfrm>
        </p:spPr>
      </p:pic>
      <p:sp>
        <p:nvSpPr>
          <p:cNvPr id="6" name="Text Placeholder 5">
            <a:extLst>
              <a:ext uri="{FF2B5EF4-FFF2-40B4-BE49-F238E27FC236}">
                <a16:creationId xmlns:a16="http://schemas.microsoft.com/office/drawing/2014/main" id="{6AFFC7A2-35EA-498C-A943-BBAE4662A534}"/>
              </a:ext>
            </a:extLst>
          </p:cNvPr>
          <p:cNvSpPr>
            <a:spLocks noGrp="1"/>
          </p:cNvSpPr>
          <p:nvPr>
            <p:ph type="body" idx="1"/>
          </p:nvPr>
        </p:nvSpPr>
        <p:spPr/>
        <p:txBody>
          <a:bodyPr/>
          <a:lstStyle/>
          <a:p>
            <a:pPr>
              <a:spcAft>
                <a:spcPts val="1200"/>
              </a:spcAft>
            </a:pPr>
            <a:r>
              <a:rPr lang="en-US" dirty="0"/>
              <a:t>In this activity, you will use the Data Analytics Lens from the Well-Architected Framework to identify cloud best practices that your data engineering team should follow when building their data pipelines.</a:t>
            </a:r>
          </a:p>
          <a:p>
            <a:pPr>
              <a:spcAft>
                <a:spcPts val="1200"/>
              </a:spcAft>
            </a:pPr>
            <a:r>
              <a:rPr lang="en-US" dirty="0"/>
              <a:t>Use the detailed instructions that are provided in your online course to complete this activity.</a:t>
            </a:r>
          </a:p>
        </p:txBody>
      </p:sp>
    </p:spTree>
    <p:custDataLst>
      <p:tags r:id="rId1"/>
    </p:custDataLst>
    <p:extLst>
      <p:ext uri="{BB962C8B-B14F-4D97-AF65-F5344CB8AC3E}">
        <p14:creationId xmlns:p14="http://schemas.microsoft.com/office/powerpoint/2010/main" val="392161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9</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AWS Well-Architected Framework and Lenses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The Well-Architected Framework provides best practices and design guidance across six pillars.</a:t>
            </a:r>
          </a:p>
          <a:p>
            <a:pPr>
              <a:spcAft>
                <a:spcPts val="1200"/>
              </a:spcAft>
            </a:pPr>
            <a:r>
              <a:rPr lang="en-US" dirty="0"/>
              <a:t>The Well-Architected Framework Lenses extend guidance to focus on specific domains.</a:t>
            </a:r>
          </a:p>
          <a:p>
            <a:pPr>
              <a:spcAft>
                <a:spcPts val="1200"/>
              </a:spcAft>
            </a:pPr>
            <a:r>
              <a:rPr lang="en-US" dirty="0"/>
              <a:t>The Data Analytics Lens provides guidance that helps with design decisions related to the elements of data (volume, velocity, variety, veracity, and value).</a:t>
            </a:r>
          </a:p>
        </p:txBody>
      </p:sp>
    </p:spTree>
    <p:custDataLst>
      <p:tags r:id="rId1"/>
    </p:custDataLst>
    <p:extLst>
      <p:ext uri="{BB962C8B-B14F-4D97-AF65-F5344CB8AC3E}">
        <p14:creationId xmlns:p14="http://schemas.microsoft.com/office/powerpoint/2010/main" val="2872933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HEME1" val="vWBFfbMj"/>
  <p:tag name="ARTICULATE_SLIDE_COUNT" val="5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360EFA5-5E6F-4C02-AD34-5FF0C54B4027}" vid="{66C695E1-C423-4E9F-B75B-880483406788}"/>
    </a:ext>
  </a:extLst>
</a:theme>
</file>

<file path=ppt/theme/theme2.xml><?xml version="1.0" encoding="utf-8"?>
<a:theme xmlns:a="http://schemas.openxmlformats.org/drawingml/2006/main" name="3_TC-2022-OneBrand">
  <a:themeElements>
    <a:clrScheme name="AWS Dark 5">
      <a:dk1>
        <a:sysClr val="windowText" lastClr="000000"/>
      </a:dk1>
      <a:lt1>
        <a:sysClr val="window" lastClr="FFFFFF"/>
      </a:lt1>
      <a:dk2>
        <a:srgbClr val="232F3E"/>
      </a:dk2>
      <a:lt2>
        <a:srgbClr val="F1F3F3"/>
      </a:lt2>
      <a:accent1>
        <a:srgbClr val="36C2B4"/>
      </a:accent1>
      <a:accent2>
        <a:srgbClr val="005276"/>
      </a:accent2>
      <a:accent3>
        <a:srgbClr val="F1F3F3"/>
      </a:accent3>
      <a:accent4>
        <a:srgbClr val="FF9900"/>
      </a:accent4>
      <a:accent5>
        <a:srgbClr val="008296"/>
      </a:accent5>
      <a:accent6>
        <a:srgbClr val="ADE422"/>
      </a:accent6>
      <a:hlink>
        <a:srgbClr val="ADE422"/>
      </a:hlink>
      <a:folHlink>
        <a:srgbClr val="ADE422"/>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360EFA5-5E6F-4C02-AD34-5FF0C54B4027}" vid="{8D996A8D-813E-4443-B8BA-0BF7AEDCCD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OneBrand Template</Template>
  <TotalTime>39886</TotalTime>
  <Words>11017</Words>
  <Application>Microsoft Office PowerPoint</Application>
  <PresentationFormat>Widescreen</PresentationFormat>
  <Paragraphs>855</Paragraphs>
  <Slides>57</Slides>
  <Notes>57</Notes>
  <HiddenSlides>8</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Amazon Ember</vt:lpstr>
      <vt:lpstr>Amazon Ember Heavy</vt:lpstr>
      <vt:lpstr>Arial</vt:lpstr>
      <vt:lpstr>Calibri</vt:lpstr>
      <vt:lpstr>Lucida Console</vt:lpstr>
      <vt:lpstr>Theme1</vt:lpstr>
      <vt:lpstr>3_TC-2022-OneBrand</vt:lpstr>
      <vt:lpstr>Design Principles and Patterns for Data Pipelines</vt:lpstr>
      <vt:lpstr>Introduction</vt:lpstr>
      <vt:lpstr>Module objectives</vt:lpstr>
      <vt:lpstr>Module overview</vt:lpstr>
      <vt:lpstr>AWS Well-Architected Framework and Lenses</vt:lpstr>
      <vt:lpstr>Well-Architected Framework pillars</vt:lpstr>
      <vt:lpstr>Well-Architected Framework Lenses</vt:lpstr>
      <vt:lpstr>Activity: Using the Well-Architected Framework </vt:lpstr>
      <vt:lpstr>Key takeaways: AWS Well-Architected Framework and Lenses</vt:lpstr>
      <vt:lpstr>The evolution of data architectures</vt:lpstr>
      <vt:lpstr>Application architecture evolved into more distributed systems</vt:lpstr>
      <vt:lpstr>Data stores evolved to handle a greater variety of data</vt:lpstr>
      <vt:lpstr>Data architectures evolved to handle volume and velocity</vt:lpstr>
      <vt:lpstr>Modern data architectures unify distributed solutions</vt:lpstr>
      <vt:lpstr>Key takeaways: The evolution of data architectures</vt:lpstr>
      <vt:lpstr>Modern data architecture on AWS</vt:lpstr>
      <vt:lpstr>Modern data architecture</vt:lpstr>
      <vt:lpstr>AWS purpose-built data stores and analytics tools</vt:lpstr>
      <vt:lpstr>AWS services to manage data movement and governance</vt:lpstr>
      <vt:lpstr>Key takeaways: Modern data architecture on AWS</vt:lpstr>
      <vt:lpstr>Modern data architecture pipeline: Ingestion and storage</vt:lpstr>
      <vt:lpstr>Ingestion and storage layers in the reference architecture</vt:lpstr>
      <vt:lpstr>Matching ingestion services to variety, volume, and velocity</vt:lpstr>
      <vt:lpstr>Modern data architecture storage layer</vt:lpstr>
      <vt:lpstr>Storage for variety, volume, and velocity</vt:lpstr>
      <vt:lpstr>Storage zones for data in different states</vt:lpstr>
      <vt:lpstr>Catalog layer for governance and discoverability</vt:lpstr>
      <vt:lpstr>Key takeaways: Modern data architecture pipeline: Ingestion and storage</vt:lpstr>
      <vt:lpstr>Modern data architecture pipeline: Processing and consumption</vt:lpstr>
      <vt:lpstr>Processing and consumption layers in the reference architecture</vt:lpstr>
      <vt:lpstr>Modern architecture pipeline: Processing</vt:lpstr>
      <vt:lpstr>Modern data architecture: Consumption layer</vt:lpstr>
      <vt:lpstr>Consuming data by using interactive SQL</vt:lpstr>
      <vt:lpstr>Consuming data for business intelligence</vt:lpstr>
      <vt:lpstr>Consuming data for ML</vt:lpstr>
      <vt:lpstr>Key takeaways: Modern data architecture pipeline: Processing and consumption</vt:lpstr>
      <vt:lpstr>Streaming analytics pipeline</vt:lpstr>
      <vt:lpstr>Example architecture: Stream processing pipeline</vt:lpstr>
      <vt:lpstr>Key takeaways: Streaming analytics pipeline</vt:lpstr>
      <vt:lpstr>Lab: Querying Data by Using Athena</vt:lpstr>
      <vt:lpstr>Lab introduction: Querying Data by Using Athena </vt:lpstr>
      <vt:lpstr>Debrief: Querying Data by Using Athena</vt:lpstr>
      <vt:lpstr>Module wrap-up</vt:lpstr>
      <vt:lpstr>Module summary</vt:lpstr>
      <vt:lpstr>Module knowledge check</vt:lpstr>
      <vt:lpstr>Sample exam question</vt:lpstr>
      <vt:lpstr>Sample exam question: Response choices</vt:lpstr>
      <vt:lpstr>Sample exam question: Answer</vt:lpstr>
      <vt:lpstr>Thank you</vt:lpstr>
      <vt:lpstr>Application architecture evolved into more distributed systems</vt:lpstr>
      <vt:lpstr>Modern data architecture</vt:lpstr>
      <vt:lpstr>Modern data architecture</vt:lpstr>
      <vt:lpstr>Storage zones for data in different states</vt:lpstr>
      <vt:lpstr>Catalog layer for governance and discoverability</vt:lpstr>
      <vt:lpstr>Modern architecture pipeline: Processing</vt:lpstr>
      <vt:lpstr>Consuming data</vt:lpstr>
      <vt:lpstr>Example architecture: Stream processing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Wang, Carrie</cp:lastModifiedBy>
  <cp:revision>872</cp:revision>
  <cp:lastPrinted>2022-06-08T14:00:57Z</cp:lastPrinted>
  <dcterms:created xsi:type="dcterms:W3CDTF">2022-03-18T20:59:01Z</dcterms:created>
  <dcterms:modified xsi:type="dcterms:W3CDTF">2022-10-28T16:19:10Z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FA40FFB9-B030-4B89-98B4-C5466FF980A3</vt:lpwstr>
  </property>
  <property fmtid="{D5CDD505-2E9C-101B-9397-08002B2CF9AE}" pid="3" name="ArticulatePath">
    <vt:lpwstr>Presentation1</vt:lpwstr>
  </property>
</Properties>
</file>